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70.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54.xml" ContentType="application/vnd.openxmlformats-officedocument.presentationml.slide+xml"/>
  <Override PartName="/ppt/notesSlides/notesSlide58.xml" ContentType="application/vnd.openxmlformats-officedocument.presentationml.notesSlide+xml"/>
  <Override PartName="/ppt/notesSlides/notesSlide11.xml" ContentType="application/vnd.openxmlformats-officedocument.presentationml.notesSlide+xml"/>
  <Override PartName="/ppt/notesSlides/notesSlide57.xml" ContentType="application/vnd.openxmlformats-officedocument.presentationml.notesSlide+xml"/>
  <Override PartName="/ppt/notesSlides/notesSlide12.xml" ContentType="application/vnd.openxmlformats-officedocument.presentationml.notesSlide+xml"/>
  <Override PartName="/ppt/notesSlides/notesSlide56.xml" ContentType="application/vnd.openxmlformats-officedocument.presentationml.notesSlide+xml"/>
  <Override PartName="/ppt/notesSlides/notesSlide10.xml" ContentType="application/vnd.openxmlformats-officedocument.presentationml.notesSlide+xml"/>
  <Override PartName="/ppt/notesSlides/notesSlide59.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61.xml" ContentType="application/vnd.openxmlformats-officedocument.presentationml.notesSlide+xml"/>
  <Override PartName="/ppt/notesSlides/notesSlide8.xml" ContentType="application/vnd.openxmlformats-officedocument.presentationml.notesSlide+xml"/>
  <Override PartName="/ppt/notesSlides/notesSlide60.xml" ContentType="application/vnd.openxmlformats-officedocument.presentationml.notes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55.xml" ContentType="application/vnd.openxmlformats-officedocument.presentationml.notes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18.xml" ContentType="application/vnd.openxmlformats-officedocument.presentationml.notesSlide+xml"/>
  <Override PartName="/ppt/notesSlides/notesSlide48.xml" ContentType="application/vnd.openxmlformats-officedocument.presentationml.notesSlide+xml"/>
  <Override PartName="/ppt/notesSlides/notesSlide51.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63.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4.xml" ContentType="application/vnd.openxmlformats-officedocument.presentationml.slideLayout+xml"/>
  <Override PartName="/ppt/notesSlides/notesSlide3.xml" ContentType="application/vnd.openxmlformats-officedocument.presentationml.notesSlide+xml"/>
  <Override PartName="/ppt/notesSlides/notesSlide65.xml" ContentType="application/vnd.openxmlformats-officedocument.presentationml.notesSlide+xml"/>
  <Override PartName="/ppt/notesSlides/notesSlide4.xml" ContentType="application/vnd.openxmlformats-officedocument.presentationml.notesSlide+xml"/>
  <Override PartName="/ppt/notesSlides/notesSlide64.xml" ContentType="application/vnd.openxmlformats-officedocument.presentationml.notesSlide+xml"/>
  <Override PartName="/ppt/notesSlides/notesSlide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1.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2.xml" ContentType="application/vnd.openxmlformats-officedocument.presentationml.notesSlide+xml"/>
  <Override PartName="/ppt/notesSlides/notesSlide47.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27.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21.xml" ContentType="application/vnd.openxmlformats-officedocument.presentationml.notesSlide+xml"/>
  <Override PartName="/ppt/notesSlides/notesSlide44.xml" ContentType="application/vnd.openxmlformats-officedocument.presentationml.notesSlide+xml"/>
  <Override PartName="/ppt/notesSlides/notesSlide19.xml" ContentType="application/vnd.openxmlformats-officedocument.presentationml.notesSlide+xml"/>
  <Override PartName="/ppt/notesSlides/notesSlide46.xml" ContentType="application/vnd.openxmlformats-officedocument.presentationml.notesSlide+xml"/>
  <Override PartName="/ppt/notesSlides/notesSlide20.xml" ContentType="application/vnd.openxmlformats-officedocument.presentationml.notesSlide+xml"/>
  <Override PartName="/ppt/notesSlides/notesSlide45.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40.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19.xml" ContentType="application/vnd.openxmlformats-officedocument.presentationml.tags+xml"/>
  <Override PartName="/ppt/tags/tag18.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15.xml" ContentType="application/vnd.openxmlformats-officedocument.presentationml.tags+xml"/>
  <Override PartName="/ppt/tags/tag67.xml" ContentType="application/vnd.openxmlformats-officedocument.presentationml.tags+xml"/>
  <Override PartName="/ppt/tags/tag20.xml" ContentType="application/vnd.openxmlformats-officedocument.presentationml.tags+xml"/>
  <Override PartName="/ppt/tags/tag66.xml" ContentType="application/vnd.openxmlformats-officedocument.presentationml.tags+xml"/>
  <Override PartName="/ppt/tags/tag23.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22.xml" ContentType="application/vnd.openxmlformats-officedocument.presentationml.tags+xml"/>
  <Override PartName="/ppt/tags/tag65.xml" ContentType="application/vnd.openxmlformats-officedocument.presentationml.tags+xml"/>
  <Override PartName="/ppt/tags/tag21.xml" ContentType="application/vnd.openxmlformats-officedocument.presentationml.tags+xml"/>
  <Override PartName="/ppt/tags/tag14.xml" ContentType="application/vnd.openxmlformats-officedocument.presentationml.tags+xml"/>
  <Override PartName="/ppt/tags/tag13.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11.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62.xml" ContentType="application/vnd.openxmlformats-officedocument.presentationml.tags+xml"/>
  <Override PartName="/ppt/tags/tag61.xml" ContentType="application/vnd.openxmlformats-officedocument.presentationml.tags+xml"/>
  <Override PartName="/ppt/tags/tag60.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35.xml" ContentType="application/vnd.openxmlformats-officedocument.presentationml.tags+xml"/>
  <Override PartName="/ppt/tags/tag34.xml" ContentType="application/vnd.openxmlformats-officedocument.presentationml.tags+xml"/>
  <Override PartName="/ppt/tags/tag33.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46.xml" ContentType="application/vnd.openxmlformats-officedocument.presentationml.tags+xml"/>
  <Override PartName="/ppt/tags/tag45.xml" ContentType="application/vnd.openxmlformats-officedocument.presentationml.tags+xml"/>
  <Override PartName="/ppt/tags/tag36.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38.xml" ContentType="application/vnd.openxmlformats-officedocument.presentationml.tags+xml"/>
  <Override PartName="/ppt/tags/tag43.xml" ContentType="application/vnd.openxmlformats-officedocument.presentationml.tags+xml"/>
  <Override PartName="/ppt/tags/tag37.xml" ContentType="application/vnd.openxmlformats-officedocument.presentationml.tags+xml"/>
  <Override PartName="/ppt/tags/tag44.xml" ContentType="application/vnd.openxmlformats-officedocument.presentationml.tags+xml"/>
  <Override PartName="/ppt/tags/tag32.xml" ContentType="application/vnd.openxmlformats-officedocument.presentationml.tags+xml"/>
  <Override PartName="/ppt/tags/tag51.xml" ContentType="application/vnd.openxmlformats-officedocument.presentationml.tags+xml"/>
  <Override PartName="/ppt/tags/tag31.xml" ContentType="application/vnd.openxmlformats-officedocument.presentationml.tags+xml"/>
  <Override PartName="/ppt/tags/tag56.xml" ContentType="application/vnd.openxmlformats-officedocument.presentationml.tags+xml"/>
  <Override PartName="/ppt/tags/tag25.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24.xml" ContentType="application/vnd.openxmlformats-officedocument.presentationml.tags+xml"/>
  <Override PartName="/ppt/tags/tag59.xml" ContentType="application/vnd.openxmlformats-officedocument.presentationml.tags+xml"/>
  <Override PartName="/ppt/tags/tag26.xml" ContentType="application/vnd.openxmlformats-officedocument.presentationml.tags+xml"/>
  <Override PartName="/ppt/tags/tag55.xml" ContentType="application/vnd.openxmlformats-officedocument.presentationml.tags+xml"/>
  <Override PartName="/ppt/tags/tag27.xml" ContentType="application/vnd.openxmlformats-officedocument.presentationml.tags+xml"/>
  <Override PartName="/ppt/tags/tag52.xml" ContentType="application/vnd.openxmlformats-officedocument.presentationml.tags+xml"/>
  <Override PartName="/ppt/tags/tag30.xml" ContentType="application/vnd.openxmlformats-officedocument.presentationml.tags+xml"/>
  <Override PartName="/ppt/tags/tag53.xml" ContentType="application/vnd.openxmlformats-officedocument.presentationml.tags+xml"/>
  <Override PartName="/ppt/tags/tag29.xml" ContentType="application/vnd.openxmlformats-officedocument.presentationml.tags+xml"/>
  <Override PartName="/ppt/tags/tag54.xml" ContentType="application/vnd.openxmlformats-officedocument.presentationml.tags+xml"/>
  <Override PartName="/ppt/tags/tag28.xml" ContentType="application/vnd.openxmlformats-officedocument.presentationml.tags+xml"/>
  <Override PartName="/ppt/tags/tag39.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2"/>
  </p:notesMasterIdLst>
  <p:sldIdLst>
    <p:sldId id="513" r:id="rId2"/>
    <p:sldId id="730" r:id="rId3"/>
    <p:sldId id="747" r:id="rId4"/>
    <p:sldId id="961" r:id="rId5"/>
    <p:sldId id="763" r:id="rId6"/>
    <p:sldId id="875" r:id="rId7"/>
    <p:sldId id="735" r:id="rId8"/>
    <p:sldId id="736" r:id="rId9"/>
    <p:sldId id="750" r:id="rId10"/>
    <p:sldId id="834" r:id="rId11"/>
    <p:sldId id="745" r:id="rId12"/>
    <p:sldId id="758" r:id="rId13"/>
    <p:sldId id="760" r:id="rId14"/>
    <p:sldId id="759" r:id="rId15"/>
    <p:sldId id="628" r:id="rId16"/>
    <p:sldId id="986" r:id="rId17"/>
    <p:sldId id="987" r:id="rId18"/>
    <p:sldId id="988" r:id="rId19"/>
    <p:sldId id="989" r:id="rId20"/>
    <p:sldId id="990" r:id="rId21"/>
    <p:sldId id="991" r:id="rId22"/>
    <p:sldId id="992" r:id="rId23"/>
    <p:sldId id="993" r:id="rId24"/>
    <p:sldId id="994" r:id="rId25"/>
    <p:sldId id="995" r:id="rId26"/>
    <p:sldId id="1034" r:id="rId27"/>
    <p:sldId id="996" r:id="rId28"/>
    <p:sldId id="997" r:id="rId29"/>
    <p:sldId id="998" r:id="rId30"/>
    <p:sldId id="999" r:id="rId31"/>
    <p:sldId id="1000" r:id="rId32"/>
    <p:sldId id="1035" r:id="rId33"/>
    <p:sldId id="1001" r:id="rId34"/>
    <p:sldId id="1002" r:id="rId35"/>
    <p:sldId id="1003" r:id="rId36"/>
    <p:sldId id="1004" r:id="rId37"/>
    <p:sldId id="1005" r:id="rId38"/>
    <p:sldId id="1006" r:id="rId39"/>
    <p:sldId id="1007" r:id="rId40"/>
    <p:sldId id="1008" r:id="rId41"/>
    <p:sldId id="1036" r:id="rId42"/>
    <p:sldId id="1009" r:id="rId43"/>
    <p:sldId id="1010" r:id="rId44"/>
    <p:sldId id="1011" r:id="rId45"/>
    <p:sldId id="1012" r:id="rId46"/>
    <p:sldId id="1013" r:id="rId47"/>
    <p:sldId id="1014" r:id="rId48"/>
    <p:sldId id="1015" r:id="rId49"/>
    <p:sldId id="1037" r:id="rId50"/>
    <p:sldId id="1016" r:id="rId51"/>
    <p:sldId id="1017" r:id="rId52"/>
    <p:sldId id="1018" r:id="rId53"/>
    <p:sldId id="1038" r:id="rId54"/>
    <p:sldId id="762" r:id="rId55"/>
    <p:sldId id="885" r:id="rId56"/>
    <p:sldId id="1019" r:id="rId57"/>
    <p:sldId id="1020" r:id="rId58"/>
    <p:sldId id="1021" r:id="rId59"/>
    <p:sldId id="1022" r:id="rId60"/>
    <p:sldId id="1023" r:id="rId61"/>
    <p:sldId id="1024" r:id="rId62"/>
    <p:sldId id="1025" r:id="rId63"/>
    <p:sldId id="1028" r:id="rId64"/>
    <p:sldId id="1030" r:id="rId65"/>
    <p:sldId id="1031" r:id="rId66"/>
    <p:sldId id="1033" r:id="rId67"/>
    <p:sldId id="985" r:id="rId68"/>
    <p:sldId id="1039" r:id="rId69"/>
    <p:sldId id="766" r:id="rId70"/>
    <p:sldId id="291" r:id="rId71"/>
  </p:sldIdLst>
  <p:sldSz cx="9144000" cy="5143500" type="screen16x9"/>
  <p:notesSz cx="6858000" cy="9144000"/>
  <p:custDataLst>
    <p:tags r:id="rId7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BFB"/>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6" autoAdjust="0"/>
    <p:restoredTop sz="81065" autoAdjust="0"/>
  </p:normalViewPr>
  <p:slideViewPr>
    <p:cSldViewPr snapToGrid="0" showGuides="1">
      <p:cViewPr varScale="1">
        <p:scale>
          <a:sx n="65" d="100"/>
          <a:sy n="65" d="100"/>
        </p:scale>
        <p:origin x="42" y="76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commentAuthors" Target="commentAuthors.xml"/><Relationship Id="rId79"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78" Type="http://schemas.openxmlformats.org/officeDocument/2006/relationships/tableStyles" Target="tableStyles.xml"/><Relationship Id="rId8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7/20/2019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6: Applied Networking</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65435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6 Applied Networking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6: Applied Networking</a:t>
            </a:r>
            <a:endParaRPr lang="en-GB" b="0" dirty="0"/>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6 – Applied Networking </a:t>
            </a:r>
          </a:p>
          <a:p>
            <a:pPr>
              <a:buFontTx/>
              <a:buNone/>
            </a:pPr>
            <a:r>
              <a:rPr lang="en-US" sz="1200" b="0" dirty="0"/>
              <a:t>6.1 – Network Addressing</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6.1.1.1 – Video Explanation – MAC</a:t>
            </a:r>
            <a:r>
              <a:rPr lang="en-US" sz="1200" b="0" baseline="0" dirty="0"/>
              <a:t> Addressing</a:t>
            </a:r>
            <a:endParaRPr lang="en-GB" b="0" dirty="0"/>
          </a:p>
        </p:txBody>
      </p:sp>
    </p:spTree>
    <p:extLst>
      <p:ext uri="{BB962C8B-B14F-4D97-AF65-F5344CB8AC3E}">
        <p14:creationId xmlns:p14="http://schemas.microsoft.com/office/powerpoint/2010/main" val="352519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6.1.1.2 – Video Explanation – IPv4</a:t>
            </a:r>
            <a:r>
              <a:rPr lang="en-US" sz="1200" b="0" baseline="0" dirty="0"/>
              <a:t> Addressing</a:t>
            </a:r>
            <a:endParaRPr lang="en-GB" b="0" dirty="0"/>
          </a:p>
        </p:txBody>
      </p:sp>
    </p:spTree>
    <p:extLst>
      <p:ext uri="{BB962C8B-B14F-4D97-AF65-F5344CB8AC3E}">
        <p14:creationId xmlns:p14="http://schemas.microsoft.com/office/powerpoint/2010/main" val="204222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6.1.1.3 – Video Explanation </a:t>
            </a:r>
            <a:r>
              <a:rPr lang="en-US" sz="1200" b="0"/>
              <a:t>– IPv6</a:t>
            </a:r>
            <a:r>
              <a:rPr lang="en-US" sz="1200" b="0" baseline="0"/>
              <a:t> </a:t>
            </a:r>
            <a:r>
              <a:rPr lang="en-US" sz="1200" b="0" baseline="0" dirty="0"/>
              <a:t>Addressing</a:t>
            </a:r>
            <a:endParaRPr lang="en-GB" b="0" dirty="0"/>
          </a:p>
        </p:txBody>
      </p:sp>
    </p:spTree>
    <p:extLst>
      <p:ext uri="{BB962C8B-B14F-4D97-AF65-F5344CB8AC3E}">
        <p14:creationId xmlns:p14="http://schemas.microsoft.com/office/powerpoint/2010/main" val="1477095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6.1.1.4 – Two Network Addresses</a:t>
            </a:r>
            <a:endParaRPr lang="en-GB" b="0" dirty="0"/>
          </a:p>
        </p:txBody>
      </p:sp>
    </p:spTree>
    <p:extLst>
      <p:ext uri="{BB962C8B-B14F-4D97-AF65-F5344CB8AC3E}">
        <p14:creationId xmlns:p14="http://schemas.microsoft.com/office/powerpoint/2010/main" val="1002822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6.1.1.4 – Two Network Addresses (Cont.)</a:t>
            </a:r>
            <a:endParaRPr lang="en-GB" b="0" dirty="0"/>
          </a:p>
        </p:txBody>
      </p:sp>
    </p:spTree>
    <p:extLst>
      <p:ext uri="{BB962C8B-B14F-4D97-AF65-F5344CB8AC3E}">
        <p14:creationId xmlns:p14="http://schemas.microsoft.com/office/powerpoint/2010/main" val="2187967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6.1.1.5 – Displaying the Addresses</a:t>
            </a:r>
            <a:endParaRPr lang="en-GB" b="0" dirty="0"/>
          </a:p>
        </p:txBody>
      </p:sp>
    </p:spTree>
    <p:extLst>
      <p:ext uri="{BB962C8B-B14F-4D97-AF65-F5344CB8AC3E}">
        <p14:creationId xmlns:p14="http://schemas.microsoft.com/office/powerpoint/2010/main" val="1267497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6.1.1.6 – IPv4 Address Format</a:t>
            </a:r>
            <a:endParaRPr lang="en-GB" b="0" dirty="0"/>
          </a:p>
        </p:txBody>
      </p:sp>
    </p:spTree>
    <p:extLst>
      <p:ext uri="{BB962C8B-B14F-4D97-AF65-F5344CB8AC3E}">
        <p14:creationId xmlns:p14="http://schemas.microsoft.com/office/powerpoint/2010/main" val="989879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6.1.1.7 – IPv6 Address Format</a:t>
            </a:r>
            <a:endParaRPr lang="en-GB" b="0" dirty="0"/>
          </a:p>
        </p:txBody>
      </p:sp>
    </p:spTree>
    <p:extLst>
      <p:ext uri="{BB962C8B-B14F-4D97-AF65-F5344CB8AC3E}">
        <p14:creationId xmlns:p14="http://schemas.microsoft.com/office/powerpoint/2010/main" val="455595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6.1.1.8 – Static Addressing</a:t>
            </a:r>
            <a:endParaRPr lang="en-GB" b="0" dirty="0"/>
          </a:p>
        </p:txBody>
      </p:sp>
    </p:spTree>
    <p:extLst>
      <p:ext uri="{BB962C8B-B14F-4D97-AF65-F5344CB8AC3E}">
        <p14:creationId xmlns:p14="http://schemas.microsoft.com/office/powerpoint/2010/main" val="2362307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6.1.1.9 – Dynamic Addressing</a:t>
            </a:r>
            <a:endParaRPr lang="en-GB" b="0" dirty="0"/>
          </a:p>
        </p:txBody>
      </p:sp>
    </p:spTree>
    <p:extLst>
      <p:ext uri="{BB962C8B-B14F-4D97-AF65-F5344CB8AC3E}">
        <p14:creationId xmlns:p14="http://schemas.microsoft.com/office/powerpoint/2010/main" val="938096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6.1.1 – Network Addressing</a:t>
            </a:r>
          </a:p>
          <a:p>
            <a:pPr>
              <a:buFontTx/>
              <a:buNone/>
            </a:pPr>
            <a:r>
              <a:rPr lang="en-US" sz="1200" b="0" dirty="0"/>
              <a:t>6.1.1.10 – Link-local IPv4 and IPv6 Addresses</a:t>
            </a:r>
          </a:p>
          <a:p>
            <a:pPr>
              <a:buFontTx/>
              <a:buNone/>
            </a:pPr>
            <a:r>
              <a:rPr lang="en-US" sz="1200" b="0" dirty="0"/>
              <a:t>6.1.1.11 – Check Your Understanding – Network Addressing</a:t>
            </a:r>
            <a:endParaRPr lang="en-GB" b="0" dirty="0"/>
          </a:p>
        </p:txBody>
      </p:sp>
    </p:spTree>
    <p:extLst>
      <p:ext uri="{BB962C8B-B14F-4D97-AF65-F5344CB8AC3E}">
        <p14:creationId xmlns:p14="http://schemas.microsoft.com/office/powerpoint/2010/main" val="1723961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6.1.2 – Configure a NIC</a:t>
            </a:r>
          </a:p>
          <a:p>
            <a:pPr>
              <a:buFontTx/>
              <a:buNone/>
            </a:pPr>
            <a:r>
              <a:rPr lang="en-US" sz="1200" b="0" dirty="0"/>
              <a:t>6.1.2.1 – Packet Tracer –</a:t>
            </a:r>
            <a:r>
              <a:rPr lang="en-US" sz="1200" b="0" baseline="0" dirty="0"/>
              <a:t> Add Computers to an Existing Network</a:t>
            </a:r>
            <a:endParaRPr lang="en-US" sz="1200" b="0" dirty="0"/>
          </a:p>
          <a:p>
            <a:pPr>
              <a:buFontTx/>
              <a:buNone/>
            </a:pPr>
            <a:endParaRPr lang="en-US" sz="1200" b="0" baseline="0" dirty="0"/>
          </a:p>
        </p:txBody>
      </p:sp>
    </p:spTree>
    <p:extLst>
      <p:ext uri="{BB962C8B-B14F-4D97-AF65-F5344CB8AC3E}">
        <p14:creationId xmlns:p14="http://schemas.microsoft.com/office/powerpoint/2010/main" val="3989373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6.1.2 – Configure a NIC</a:t>
            </a:r>
          </a:p>
          <a:p>
            <a:pPr>
              <a:buFontTx/>
              <a:buNone/>
            </a:pPr>
            <a:r>
              <a:rPr lang="en-US" sz="1200" b="0" dirty="0"/>
              <a:t>6.1.2.2</a:t>
            </a:r>
            <a:r>
              <a:rPr lang="en-US" sz="1200" b="0" baseline="0" dirty="0"/>
              <a:t> </a:t>
            </a:r>
            <a:r>
              <a:rPr lang="en-US" sz="1200" b="0" dirty="0"/>
              <a:t>– Network Design</a:t>
            </a:r>
          </a:p>
        </p:txBody>
      </p:sp>
    </p:spTree>
    <p:extLst>
      <p:ext uri="{BB962C8B-B14F-4D97-AF65-F5344CB8AC3E}">
        <p14:creationId xmlns:p14="http://schemas.microsoft.com/office/powerpoint/2010/main" val="2849904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6.1.2 – Configure a NIC</a:t>
            </a:r>
          </a:p>
          <a:p>
            <a:pPr>
              <a:buFontTx/>
              <a:buNone/>
            </a:pPr>
            <a:r>
              <a:rPr lang="en-US" sz="1200" b="0" dirty="0"/>
              <a:t>6.1.2.3</a:t>
            </a:r>
            <a:r>
              <a:rPr lang="en-US" sz="1200" b="0" baseline="0" dirty="0"/>
              <a:t> </a:t>
            </a:r>
            <a:r>
              <a:rPr lang="en-US" sz="1200" b="0" dirty="0"/>
              <a:t>– Selecting a NIC</a:t>
            </a:r>
          </a:p>
        </p:txBody>
      </p:sp>
    </p:spTree>
    <p:extLst>
      <p:ext uri="{BB962C8B-B14F-4D97-AF65-F5344CB8AC3E}">
        <p14:creationId xmlns:p14="http://schemas.microsoft.com/office/powerpoint/2010/main" val="2768675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6.1.2 – Configure a NIC</a:t>
            </a:r>
          </a:p>
          <a:p>
            <a:pPr>
              <a:buFontTx/>
              <a:buNone/>
            </a:pPr>
            <a:r>
              <a:rPr lang="en-US" sz="1200" b="0" dirty="0"/>
              <a:t>6.1.2.4 – Installing and Updating a NIC</a:t>
            </a:r>
          </a:p>
        </p:txBody>
      </p:sp>
    </p:spTree>
    <p:extLst>
      <p:ext uri="{BB962C8B-B14F-4D97-AF65-F5344CB8AC3E}">
        <p14:creationId xmlns:p14="http://schemas.microsoft.com/office/powerpoint/2010/main" val="42474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6: Applied Networking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6.1.2 – Configure a NIC</a:t>
            </a:r>
          </a:p>
          <a:p>
            <a:pPr>
              <a:buFontTx/>
              <a:buNone/>
            </a:pPr>
            <a:r>
              <a:rPr lang="en-US" sz="1200" b="0" dirty="0"/>
              <a:t>6.1.2.5 – Configure a NIC</a:t>
            </a:r>
          </a:p>
        </p:txBody>
      </p:sp>
    </p:spTree>
    <p:extLst>
      <p:ext uri="{BB962C8B-B14F-4D97-AF65-F5344CB8AC3E}">
        <p14:creationId xmlns:p14="http://schemas.microsoft.com/office/powerpoint/2010/main" val="162482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6.1.2 – Configure a NIC</a:t>
            </a:r>
          </a:p>
          <a:p>
            <a:pPr>
              <a:buFontTx/>
              <a:buNone/>
            </a:pPr>
            <a:r>
              <a:rPr lang="en-US" sz="1200" b="0" dirty="0"/>
              <a:t>6.1.2.6 – ICMP</a:t>
            </a:r>
          </a:p>
        </p:txBody>
      </p:sp>
    </p:spTree>
    <p:extLst>
      <p:ext uri="{BB962C8B-B14F-4D97-AF65-F5344CB8AC3E}">
        <p14:creationId xmlns:p14="http://schemas.microsoft.com/office/powerpoint/2010/main" val="1337219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6.1.2 – Configure a NIC</a:t>
            </a:r>
          </a:p>
          <a:p>
            <a:pPr>
              <a:buFontTx/>
              <a:buNone/>
            </a:pPr>
            <a:r>
              <a:rPr lang="en-US" sz="1200" b="0" dirty="0"/>
              <a:t>6.1.2.7 – Lab – Configure a NIC to Use DHCP</a:t>
            </a:r>
            <a:r>
              <a:rPr lang="en-US" sz="1200" b="0" baseline="0" dirty="0"/>
              <a:t> in Windows</a:t>
            </a:r>
            <a:endParaRPr lang="en-US" sz="1200" b="0" dirty="0"/>
          </a:p>
          <a:p>
            <a:pPr>
              <a:buFontTx/>
              <a:buNone/>
            </a:pPr>
            <a:endParaRPr lang="en-US" sz="1200" b="0" baseline="0" dirty="0"/>
          </a:p>
        </p:txBody>
      </p:sp>
    </p:spTree>
    <p:extLst>
      <p:ext uri="{BB962C8B-B14F-4D97-AF65-F5344CB8AC3E}">
        <p14:creationId xmlns:p14="http://schemas.microsoft.com/office/powerpoint/2010/main" val="2732671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6.1.3.1 – Video Explanation – Configure a Wired and Wireless Network </a:t>
            </a:r>
            <a:endParaRPr lang="en-GB" b="0" dirty="0"/>
          </a:p>
        </p:txBody>
      </p:sp>
    </p:spTree>
    <p:extLst>
      <p:ext uri="{BB962C8B-B14F-4D97-AF65-F5344CB8AC3E}">
        <p14:creationId xmlns:p14="http://schemas.microsoft.com/office/powerpoint/2010/main" val="368890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6.1.3.2 – Connecting Wired Devices to the Internet</a:t>
            </a:r>
            <a:endParaRPr lang="en-GB" b="0" dirty="0"/>
          </a:p>
        </p:txBody>
      </p:sp>
    </p:spTree>
    <p:extLst>
      <p:ext uri="{BB962C8B-B14F-4D97-AF65-F5344CB8AC3E}">
        <p14:creationId xmlns:p14="http://schemas.microsoft.com/office/powerpoint/2010/main" val="3560100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6.1.3.3 – Logging in to the Router</a:t>
            </a:r>
            <a:endParaRPr lang="en-GB" b="0" dirty="0"/>
          </a:p>
        </p:txBody>
      </p:sp>
    </p:spTree>
    <p:extLst>
      <p:ext uri="{BB962C8B-B14F-4D97-AF65-F5344CB8AC3E}">
        <p14:creationId xmlns:p14="http://schemas.microsoft.com/office/powerpoint/2010/main" val="1048443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6.1.3.4 – Basic Network Setup</a:t>
            </a:r>
            <a:endParaRPr lang="en-GB" b="0" dirty="0"/>
          </a:p>
        </p:txBody>
      </p:sp>
    </p:spTree>
    <p:extLst>
      <p:ext uri="{BB962C8B-B14F-4D97-AF65-F5344CB8AC3E}">
        <p14:creationId xmlns:p14="http://schemas.microsoft.com/office/powerpoint/2010/main" val="2657344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6.1.3.5 – Basic Wireless</a:t>
            </a:r>
            <a:r>
              <a:rPr lang="en-US" sz="1200" b="0" baseline="0" dirty="0"/>
              <a:t> Settings</a:t>
            </a:r>
            <a:endParaRPr lang="en-GB" b="0" dirty="0"/>
          </a:p>
        </p:txBody>
      </p:sp>
    </p:spTree>
    <p:extLst>
      <p:ext uri="{BB962C8B-B14F-4D97-AF65-F5344CB8AC3E}">
        <p14:creationId xmlns:p14="http://schemas.microsoft.com/office/powerpoint/2010/main" val="190684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6.1.3.6 – Configure a Wireless Mesh Network</a:t>
            </a:r>
            <a:endParaRPr lang="en-GB" b="0" dirty="0"/>
          </a:p>
        </p:txBody>
      </p:sp>
    </p:spTree>
    <p:extLst>
      <p:ext uri="{BB962C8B-B14F-4D97-AF65-F5344CB8AC3E}">
        <p14:creationId xmlns:p14="http://schemas.microsoft.com/office/powerpoint/2010/main" val="1388426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6.1.3.7 – Configure a Wireless Mesh Network</a:t>
            </a:r>
            <a:endParaRPr lang="en-GB" b="0" dirty="0"/>
          </a:p>
        </p:txBody>
      </p:sp>
    </p:spTree>
    <p:extLst>
      <p:ext uri="{BB962C8B-B14F-4D97-AF65-F5344CB8AC3E}">
        <p14:creationId xmlns:p14="http://schemas.microsoft.com/office/powerpoint/2010/main" val="156027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6.1.3.8 – Quality of Service</a:t>
            </a:r>
          </a:p>
          <a:p>
            <a:pPr>
              <a:buFontTx/>
              <a:buNone/>
            </a:pPr>
            <a:r>
              <a:rPr lang="en-US" sz="1200" b="0" dirty="0"/>
              <a:t>6.1.3.9 – Packet Tracer – Connect to a Wireless Network </a:t>
            </a:r>
            <a:endParaRPr lang="en-GB" b="0" dirty="0"/>
          </a:p>
        </p:txBody>
      </p:sp>
    </p:spTree>
    <p:extLst>
      <p:ext uri="{BB962C8B-B14F-4D97-AF65-F5344CB8AC3E}">
        <p14:creationId xmlns:p14="http://schemas.microsoft.com/office/powerpoint/2010/main" val="3824414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6.1.3.9</a:t>
            </a:r>
            <a:r>
              <a:rPr lang="en-US" sz="1200" b="0" baseline="0" dirty="0"/>
              <a:t> </a:t>
            </a:r>
            <a:r>
              <a:rPr lang="en-US" sz="1200" b="0" dirty="0"/>
              <a:t>– Packet Tracer – Connect to a Wireless Network</a:t>
            </a:r>
          </a:p>
        </p:txBody>
      </p:sp>
    </p:spTree>
    <p:extLst>
      <p:ext uri="{BB962C8B-B14F-4D97-AF65-F5344CB8AC3E}">
        <p14:creationId xmlns:p14="http://schemas.microsoft.com/office/powerpoint/2010/main" val="1850728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6.1.3 – Configure a Wired and Wireless Network </a:t>
            </a:r>
          </a:p>
          <a:p>
            <a:pPr>
              <a:buFontTx/>
              <a:buNone/>
            </a:pPr>
            <a:r>
              <a:rPr lang="en-US" sz="1200" b="0" dirty="0"/>
              <a:t>6.1.3.10</a:t>
            </a:r>
            <a:r>
              <a:rPr lang="en-US" sz="1200" b="0" baseline="0" dirty="0"/>
              <a:t> </a:t>
            </a:r>
            <a:r>
              <a:rPr lang="en-US" sz="1200" b="0" dirty="0"/>
              <a:t>– Lab – Configure a Wireless Network</a:t>
            </a:r>
          </a:p>
        </p:txBody>
      </p:sp>
    </p:spTree>
    <p:extLst>
      <p:ext uri="{BB962C8B-B14F-4D97-AF65-F5344CB8AC3E}">
        <p14:creationId xmlns:p14="http://schemas.microsoft.com/office/powerpoint/2010/main" val="1920848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6.1.4 – Firewall Settings </a:t>
            </a:r>
          </a:p>
          <a:p>
            <a:pPr>
              <a:buFontTx/>
              <a:buNone/>
            </a:pPr>
            <a:r>
              <a:rPr lang="en-US" sz="1200" b="0" dirty="0"/>
              <a:t>6.1.4.1 – Video Explanation – Firewall Settings</a:t>
            </a:r>
            <a:endParaRPr lang="en-GB" b="0" dirty="0"/>
          </a:p>
        </p:txBody>
      </p:sp>
    </p:spTree>
    <p:extLst>
      <p:ext uri="{BB962C8B-B14F-4D97-AF65-F5344CB8AC3E}">
        <p14:creationId xmlns:p14="http://schemas.microsoft.com/office/powerpoint/2010/main" val="3464093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6.1.4 – Firewall Settings</a:t>
            </a:r>
          </a:p>
          <a:p>
            <a:pPr>
              <a:buFontTx/>
              <a:buNone/>
            </a:pPr>
            <a:r>
              <a:rPr lang="en-US" sz="1200" b="0" dirty="0"/>
              <a:t>6.1.4.2 - UPnP</a:t>
            </a:r>
            <a:endParaRPr lang="en-GB" b="0" dirty="0"/>
          </a:p>
        </p:txBody>
      </p:sp>
    </p:spTree>
    <p:extLst>
      <p:ext uri="{BB962C8B-B14F-4D97-AF65-F5344CB8AC3E}">
        <p14:creationId xmlns:p14="http://schemas.microsoft.com/office/powerpoint/2010/main" val="2898822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6.1.4 – Firewall Settings</a:t>
            </a:r>
          </a:p>
          <a:p>
            <a:pPr>
              <a:buFontTx/>
              <a:buNone/>
            </a:pPr>
            <a:r>
              <a:rPr lang="en-US" sz="1200" b="0" dirty="0"/>
              <a:t>6.1.4.3 - DMZ</a:t>
            </a:r>
            <a:endParaRPr lang="en-GB" b="0" dirty="0"/>
          </a:p>
        </p:txBody>
      </p:sp>
    </p:spTree>
    <p:extLst>
      <p:ext uri="{BB962C8B-B14F-4D97-AF65-F5344CB8AC3E}">
        <p14:creationId xmlns:p14="http://schemas.microsoft.com/office/powerpoint/2010/main" val="985951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6.1.4 – Firewall Settings</a:t>
            </a:r>
          </a:p>
          <a:p>
            <a:pPr>
              <a:buFontTx/>
              <a:buNone/>
            </a:pPr>
            <a:r>
              <a:rPr lang="en-US" sz="1200" b="0" dirty="0"/>
              <a:t>6.1.4.4 – Port Forwarding</a:t>
            </a:r>
            <a:endParaRPr lang="en-GB" b="0" dirty="0"/>
          </a:p>
        </p:txBody>
      </p:sp>
    </p:spTree>
    <p:extLst>
      <p:ext uri="{BB962C8B-B14F-4D97-AF65-F5344CB8AC3E}">
        <p14:creationId xmlns:p14="http://schemas.microsoft.com/office/powerpoint/2010/main" val="91617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6.1.4 – Firewall Settings</a:t>
            </a:r>
          </a:p>
          <a:p>
            <a:pPr>
              <a:buFontTx/>
              <a:buNone/>
            </a:pPr>
            <a:r>
              <a:rPr lang="en-US" sz="1200" b="0" dirty="0"/>
              <a:t>6.1.4.5 – MAC Address Filtering</a:t>
            </a:r>
            <a:endParaRPr lang="en-GB" b="0" dirty="0"/>
          </a:p>
        </p:txBody>
      </p:sp>
    </p:spTree>
    <p:extLst>
      <p:ext uri="{BB962C8B-B14F-4D97-AF65-F5344CB8AC3E}">
        <p14:creationId xmlns:p14="http://schemas.microsoft.com/office/powerpoint/2010/main" val="2544200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6.1.4 – Firewall Settings</a:t>
            </a:r>
          </a:p>
          <a:p>
            <a:pPr>
              <a:buFontTx/>
              <a:buNone/>
            </a:pPr>
            <a:r>
              <a:rPr lang="en-US" sz="1200" b="0" dirty="0"/>
              <a:t>6.1.4.6 – Whitelisting and Blacklisting</a:t>
            </a:r>
          </a:p>
          <a:p>
            <a:pPr>
              <a:buFontTx/>
              <a:buNone/>
            </a:pPr>
            <a:endParaRPr lang="en-GB" b="0" dirty="0"/>
          </a:p>
        </p:txBody>
      </p:sp>
    </p:spTree>
    <p:extLst>
      <p:ext uri="{BB962C8B-B14F-4D97-AF65-F5344CB8AC3E}">
        <p14:creationId xmlns:p14="http://schemas.microsoft.com/office/powerpoint/2010/main" val="3017246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6.1.4 – Firewall Settings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6.1.4.7 – Packet Tracer – Configure Firewall Settings</a:t>
            </a:r>
          </a:p>
          <a:p>
            <a:pPr>
              <a:buFontTx/>
              <a:buNone/>
            </a:pPr>
            <a:endParaRPr lang="en-GB" b="0" dirty="0"/>
          </a:p>
        </p:txBody>
      </p:sp>
    </p:spTree>
    <p:extLst>
      <p:ext uri="{BB962C8B-B14F-4D97-AF65-F5344CB8AC3E}">
        <p14:creationId xmlns:p14="http://schemas.microsoft.com/office/powerpoint/2010/main" val="3539704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6.1.4 – Firewall Settings</a:t>
            </a:r>
          </a:p>
          <a:p>
            <a:pPr>
              <a:buFontTx/>
              <a:buNone/>
            </a:pPr>
            <a:r>
              <a:rPr lang="en-US" sz="1200" b="0" dirty="0"/>
              <a:t>6.1.4.8 – Lab – Configure Firewall Settings</a:t>
            </a:r>
          </a:p>
          <a:p>
            <a:pPr>
              <a:buFontTx/>
              <a:buNone/>
            </a:pPr>
            <a:endParaRPr lang="en-GB" b="0" dirty="0"/>
          </a:p>
        </p:txBody>
      </p:sp>
    </p:spTree>
    <p:extLst>
      <p:ext uri="{BB962C8B-B14F-4D97-AF65-F5344CB8AC3E}">
        <p14:creationId xmlns:p14="http://schemas.microsoft.com/office/powerpoint/2010/main" val="1488657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6.1.5 – IoT Device Configuration</a:t>
            </a:r>
          </a:p>
          <a:p>
            <a:pPr>
              <a:buFontTx/>
              <a:buNone/>
            </a:pPr>
            <a:r>
              <a:rPr lang="en-US" sz="1200" b="0" dirty="0"/>
              <a:t>6.1.5.1 – Internet of Things</a:t>
            </a:r>
          </a:p>
          <a:p>
            <a:pPr>
              <a:buFontTx/>
              <a:buNone/>
            </a:pPr>
            <a:endParaRPr lang="en-GB" b="0" dirty="0"/>
          </a:p>
        </p:txBody>
      </p:sp>
    </p:spTree>
    <p:extLst>
      <p:ext uri="{BB962C8B-B14F-4D97-AF65-F5344CB8AC3E}">
        <p14:creationId xmlns:p14="http://schemas.microsoft.com/office/powerpoint/2010/main" val="39493974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6.1.5 – IoT Device Configuration</a:t>
            </a:r>
          </a:p>
          <a:p>
            <a:pPr>
              <a:buFontTx/>
              <a:buNone/>
            </a:pPr>
            <a:r>
              <a:rPr lang="en-US" sz="1200" b="0" dirty="0"/>
              <a:t>6.1.5.2 – IoT Devices in Packet Tracer</a:t>
            </a:r>
          </a:p>
          <a:p>
            <a:pPr>
              <a:buFontTx/>
              <a:buNone/>
            </a:pPr>
            <a:endParaRPr lang="en-US" sz="1200" b="0" dirty="0"/>
          </a:p>
          <a:p>
            <a:pPr>
              <a:buFontTx/>
              <a:buNone/>
            </a:pPr>
            <a:endParaRPr lang="en-GB" b="0" dirty="0"/>
          </a:p>
        </p:txBody>
      </p:sp>
    </p:spTree>
    <p:extLst>
      <p:ext uri="{BB962C8B-B14F-4D97-AF65-F5344CB8AC3E}">
        <p14:creationId xmlns:p14="http://schemas.microsoft.com/office/powerpoint/2010/main" val="41062851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6.1 – Device to Network Connection</a:t>
            </a:r>
          </a:p>
          <a:p>
            <a:pPr>
              <a:buFontTx/>
              <a:buNone/>
            </a:pPr>
            <a:r>
              <a:rPr lang="en-US" sz="1200" b="0" dirty="0"/>
              <a:t>6.1.5 – IoT Device Configuration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6.1.5.3 – Packet Tracer – Configure IoT Devices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dirty="0"/>
          </a:p>
          <a:p>
            <a:pPr>
              <a:buFontTx/>
              <a:buNone/>
            </a:pPr>
            <a:endParaRPr lang="en-GB" b="0" dirty="0"/>
          </a:p>
        </p:txBody>
      </p:sp>
    </p:spTree>
    <p:extLst>
      <p:ext uri="{BB962C8B-B14F-4D97-AF65-F5344CB8AC3E}">
        <p14:creationId xmlns:p14="http://schemas.microsoft.com/office/powerpoint/2010/main" val="1814346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6 – Applied Networking</a:t>
            </a:r>
          </a:p>
          <a:p>
            <a:pPr>
              <a:buFontTx/>
              <a:buNone/>
            </a:pPr>
            <a:r>
              <a:rPr lang="en-US" sz="1200" b="0" dirty="0"/>
              <a:t>6.2 – Network Troubleshooting Process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6.2.1 – Network Troubleshooting Process</a:t>
            </a:r>
          </a:p>
          <a:p>
            <a:pPr>
              <a:buFontTx/>
              <a:buNone/>
            </a:pPr>
            <a:r>
              <a:rPr lang="en-US" sz="1200" b="0" dirty="0"/>
              <a:t>6.2.1.1 – The Troubleshooting</a:t>
            </a:r>
            <a:r>
              <a:rPr lang="en-US" sz="1200" b="0" baseline="0" dirty="0"/>
              <a:t> Process</a:t>
            </a:r>
          </a:p>
        </p:txBody>
      </p:sp>
    </p:spTree>
    <p:extLst>
      <p:ext uri="{BB962C8B-B14F-4D97-AF65-F5344CB8AC3E}">
        <p14:creationId xmlns:p14="http://schemas.microsoft.com/office/powerpoint/2010/main" val="35188993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6.2.1 – Network Troubleshooting Process</a:t>
            </a:r>
          </a:p>
          <a:p>
            <a:pPr>
              <a:buFontTx/>
              <a:buNone/>
            </a:pPr>
            <a:r>
              <a:rPr lang="en-US" sz="1200" b="0" dirty="0"/>
              <a:t>6.2.1.2 – The Six Steps to Troubleshoot a Network – Step</a:t>
            </a:r>
            <a:r>
              <a:rPr lang="en-US" sz="1200" b="0" baseline="0" dirty="0"/>
              <a:t> 1</a:t>
            </a:r>
          </a:p>
        </p:txBody>
      </p:sp>
    </p:spTree>
    <p:extLst>
      <p:ext uri="{BB962C8B-B14F-4D97-AF65-F5344CB8AC3E}">
        <p14:creationId xmlns:p14="http://schemas.microsoft.com/office/powerpoint/2010/main" val="2439444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6.2.1 – Network Troubleshooting Process</a:t>
            </a:r>
          </a:p>
          <a:p>
            <a:pPr>
              <a:buFontTx/>
              <a:buNone/>
            </a:pPr>
            <a:r>
              <a:rPr lang="en-US" sz="1200" b="0" dirty="0"/>
              <a:t>6.2.1.3 – The Six Steps to Troubleshoot a Network – Step</a:t>
            </a:r>
            <a:r>
              <a:rPr lang="en-US" sz="1200" b="0" baseline="0" dirty="0"/>
              <a:t> 2</a:t>
            </a:r>
          </a:p>
        </p:txBody>
      </p:sp>
    </p:spTree>
    <p:extLst>
      <p:ext uri="{BB962C8B-B14F-4D97-AF65-F5344CB8AC3E}">
        <p14:creationId xmlns:p14="http://schemas.microsoft.com/office/powerpoint/2010/main" val="19936901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6.2.1 – Network Troubleshooting Process</a:t>
            </a:r>
          </a:p>
          <a:p>
            <a:pPr>
              <a:buFontTx/>
              <a:buNone/>
            </a:pPr>
            <a:r>
              <a:rPr lang="en-US" sz="1200" b="0" dirty="0"/>
              <a:t>6.2.1.4 – The Six Steps to Troubleshoot a Network – Step</a:t>
            </a:r>
            <a:r>
              <a:rPr lang="en-US" sz="1200" b="0" baseline="0" dirty="0"/>
              <a:t> 3</a:t>
            </a:r>
          </a:p>
        </p:txBody>
      </p:sp>
    </p:spTree>
    <p:extLst>
      <p:ext uri="{BB962C8B-B14F-4D97-AF65-F5344CB8AC3E}">
        <p14:creationId xmlns:p14="http://schemas.microsoft.com/office/powerpoint/2010/main" val="641909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6.2.1 – Network Troubleshooting Process</a:t>
            </a:r>
          </a:p>
          <a:p>
            <a:pPr>
              <a:buFontTx/>
              <a:buNone/>
            </a:pPr>
            <a:r>
              <a:rPr lang="en-US" sz="1200" b="0" dirty="0"/>
              <a:t>6.2.1.5 – The Six Steps to Troubleshoot a Network – Step</a:t>
            </a:r>
            <a:r>
              <a:rPr lang="en-US" sz="1200" b="0" baseline="0" dirty="0"/>
              <a:t> 4</a:t>
            </a:r>
          </a:p>
        </p:txBody>
      </p:sp>
    </p:spTree>
    <p:extLst>
      <p:ext uri="{BB962C8B-B14F-4D97-AF65-F5344CB8AC3E}">
        <p14:creationId xmlns:p14="http://schemas.microsoft.com/office/powerpoint/2010/main" val="3612786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049675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6.2.1 – Network Troubleshooting Process</a:t>
            </a:r>
          </a:p>
          <a:p>
            <a:pPr>
              <a:buFontTx/>
              <a:buNone/>
            </a:pPr>
            <a:r>
              <a:rPr lang="en-US" sz="1200" b="0" dirty="0"/>
              <a:t>6.2.1.6 – The Six Steps to Troubleshoot a Network – Step</a:t>
            </a:r>
            <a:r>
              <a:rPr lang="en-US" sz="1200" b="0" baseline="0" dirty="0"/>
              <a:t> 5</a:t>
            </a:r>
          </a:p>
        </p:txBody>
      </p:sp>
    </p:spTree>
    <p:extLst>
      <p:ext uri="{BB962C8B-B14F-4D97-AF65-F5344CB8AC3E}">
        <p14:creationId xmlns:p14="http://schemas.microsoft.com/office/powerpoint/2010/main" val="1119700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6.2.1 – Network Troubleshooting Process</a:t>
            </a:r>
          </a:p>
          <a:p>
            <a:pPr>
              <a:buFontTx/>
              <a:buNone/>
            </a:pPr>
            <a:r>
              <a:rPr lang="en-US" sz="1200" b="0" dirty="0"/>
              <a:t>6.2.1.7 – The Six Steps to Troubleshoot a Network – Step</a:t>
            </a:r>
            <a:r>
              <a:rPr lang="en-US" sz="1200" b="0" baseline="0" dirty="0"/>
              <a:t> 6</a:t>
            </a:r>
          </a:p>
          <a:p>
            <a:pPr>
              <a:buFontTx/>
              <a:buNone/>
            </a:pPr>
            <a:r>
              <a:rPr lang="en-US" sz="1200" b="0" baseline="0" dirty="0"/>
              <a:t>6.2.1.8 – Check Your Understanding – Network Troubleshooting Process</a:t>
            </a:r>
          </a:p>
        </p:txBody>
      </p:sp>
    </p:spTree>
    <p:extLst>
      <p:ext uri="{BB962C8B-B14F-4D97-AF65-F5344CB8AC3E}">
        <p14:creationId xmlns:p14="http://schemas.microsoft.com/office/powerpoint/2010/main" val="16130424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6.2.2 – Network Problems and Solutions</a:t>
            </a:r>
          </a:p>
          <a:p>
            <a:pPr>
              <a:buFontTx/>
              <a:buNone/>
            </a:pPr>
            <a:r>
              <a:rPr lang="en-US" sz="1200" b="0" dirty="0"/>
              <a:t>6.2.2.1 – Common Problems and Solutions for Networking</a:t>
            </a:r>
            <a:endParaRPr lang="en-US" sz="1200" b="0" baseline="0" dirty="0"/>
          </a:p>
        </p:txBody>
      </p:sp>
    </p:spTree>
    <p:extLst>
      <p:ext uri="{BB962C8B-B14F-4D97-AF65-F5344CB8AC3E}">
        <p14:creationId xmlns:p14="http://schemas.microsoft.com/office/powerpoint/2010/main" val="7263097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6.2.2 – Network Problems and Solutions</a:t>
            </a:r>
          </a:p>
          <a:p>
            <a:pPr>
              <a:buFontTx/>
              <a:buNone/>
            </a:pPr>
            <a:r>
              <a:rPr lang="en-US" sz="1200" b="0" dirty="0"/>
              <a:t>6.2.2.2 – Advanced Problems and Solutions for Network</a:t>
            </a:r>
            <a:r>
              <a:rPr lang="en-US" sz="1200" b="0" baseline="0" dirty="0"/>
              <a:t> Connections</a:t>
            </a:r>
          </a:p>
        </p:txBody>
      </p:sp>
    </p:spTree>
    <p:extLst>
      <p:ext uri="{BB962C8B-B14F-4D97-AF65-F5344CB8AC3E}">
        <p14:creationId xmlns:p14="http://schemas.microsoft.com/office/powerpoint/2010/main" val="11761686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6.2.2 – Network Problems and Solutions</a:t>
            </a:r>
          </a:p>
          <a:p>
            <a:pPr>
              <a:buFontTx/>
              <a:buNone/>
            </a:pPr>
            <a:r>
              <a:rPr lang="en-US" sz="1200" b="0" dirty="0"/>
              <a:t>6.2.2.3 – Advanced Problems and Solutions for FTP and Secure Internet </a:t>
            </a:r>
            <a:r>
              <a:rPr lang="en-US" sz="1200" b="0" baseline="0" dirty="0"/>
              <a:t>Connections</a:t>
            </a:r>
          </a:p>
        </p:txBody>
      </p:sp>
    </p:spTree>
    <p:extLst>
      <p:ext uri="{BB962C8B-B14F-4D97-AF65-F5344CB8AC3E}">
        <p14:creationId xmlns:p14="http://schemas.microsoft.com/office/powerpoint/2010/main" val="41048214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6.2.2 – Network Problems and Solutions</a:t>
            </a:r>
          </a:p>
          <a:p>
            <a:pPr>
              <a:buFontTx/>
              <a:buNone/>
            </a:pPr>
            <a:r>
              <a:rPr lang="en-US" sz="1200" b="0" dirty="0"/>
              <a:t>6.2.2.4 – Advanced Problems and Solutions Using Network Tools</a:t>
            </a:r>
            <a:endParaRPr lang="en-US" sz="1200" b="0" baseline="0" dirty="0"/>
          </a:p>
        </p:txBody>
      </p:sp>
    </p:spTree>
    <p:extLst>
      <p:ext uri="{BB962C8B-B14F-4D97-AF65-F5344CB8AC3E}">
        <p14:creationId xmlns:p14="http://schemas.microsoft.com/office/powerpoint/2010/main" val="7463512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6.2 – Network Troubleshooting</a:t>
            </a:r>
          </a:p>
          <a:p>
            <a:pPr>
              <a:buFontTx/>
              <a:buNone/>
            </a:pPr>
            <a:r>
              <a:rPr lang="en-US" sz="1200" b="0" dirty="0"/>
              <a:t>6.2.2 – Network Problems and Solutions</a:t>
            </a:r>
          </a:p>
          <a:p>
            <a:pPr>
              <a:buFontTx/>
              <a:buNone/>
            </a:pPr>
            <a:r>
              <a:rPr lang="en-US" sz="1200" b="0" dirty="0"/>
              <a:t>6.2.2.5 – Lab – Troubleshoot Network Problems</a:t>
            </a:r>
            <a:endParaRPr lang="en-US" sz="1200" b="0" baseline="0" dirty="0"/>
          </a:p>
        </p:txBody>
      </p:sp>
    </p:spTree>
    <p:extLst>
      <p:ext uri="{BB962C8B-B14F-4D97-AF65-F5344CB8AC3E}">
        <p14:creationId xmlns:p14="http://schemas.microsoft.com/office/powerpoint/2010/main" val="18553246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13759744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68</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6: Applied Networking</a:t>
            </a:r>
            <a:endParaRPr lang="en-GB" b="0" dirty="0"/>
          </a:p>
          <a:p>
            <a:endParaRPr lang="en-GB" dirty="0"/>
          </a:p>
        </p:txBody>
      </p:sp>
    </p:spTree>
    <p:extLst>
      <p:ext uri="{BB962C8B-B14F-4D97-AF65-F5344CB8AC3E}">
        <p14:creationId xmlns:p14="http://schemas.microsoft.com/office/powerpoint/2010/main" val="10135898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69</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Chapter 6 - 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24546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hyperlink" Target="https://community.cisco.com/" TargetMode="External"/><Relationship Id="rId4" Type="http://schemas.openxmlformats.org/officeDocument/2006/relationships/hyperlink" Target="https://community.cisco.com/t5/networking-academy/ct-p/Netacad"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3.png"/><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7.png"/><Relationship Id="rId2" Type="http://schemas.openxmlformats.org/officeDocument/2006/relationships/slideLayout" Target="../slideLayouts/slideLayout13.xml"/><Relationship Id="rId1" Type="http://schemas.openxmlformats.org/officeDocument/2006/relationships/tags" Target="../tags/tag3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37.xml"/><Relationship Id="rId7" Type="http://schemas.openxmlformats.org/officeDocument/2006/relationships/image" Target="../media/image33.png"/><Relationship Id="rId2" Type="http://schemas.openxmlformats.org/officeDocument/2006/relationships/slideLayout" Target="../slideLayouts/slideLayout13.xml"/><Relationship Id="rId1" Type="http://schemas.openxmlformats.org/officeDocument/2006/relationships/tags" Target="../tags/tag3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4.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5.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2300750"/>
            <a:ext cx="6773198" cy="644730"/>
          </a:xfrm>
        </p:spPr>
        <p:txBody>
          <a:bodyPr/>
          <a:lstStyle/>
          <a:p>
            <a:r>
              <a:rPr lang="en-US" dirty="0">
                <a:solidFill>
                  <a:schemeClr val="accent5">
                    <a:lumMod val="40000"/>
                    <a:lumOff val="60000"/>
                  </a:schemeClr>
                </a:solidFill>
              </a:rPr>
              <a:t>Chapter 6: Applied Networking</a:t>
            </a:r>
          </a:p>
        </p:txBody>
      </p:sp>
      <p:sp>
        <p:nvSpPr>
          <p:cNvPr id="5" name="Text Placeholder 4"/>
          <p:cNvSpPr>
            <a:spLocks noGrp="1"/>
          </p:cNvSpPr>
          <p:nvPr>
            <p:ph type="body" sz="quarter" idx="13"/>
          </p:nvPr>
        </p:nvSpPr>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2986625" cy="902174"/>
          </a:xfrm>
        </p:spPr>
        <p:txBody>
          <a:bodyPr/>
          <a:lstStyle/>
          <a:p>
            <a:r>
              <a:rPr lang="en-US" dirty="0">
                <a:solidFill>
                  <a:schemeClr val="accent5">
                    <a:lumMod val="40000"/>
                    <a:lumOff val="60000"/>
                  </a:schemeClr>
                </a:solidFill>
              </a:rPr>
              <a:t>IT Essentials v7.0</a:t>
            </a:r>
          </a:p>
          <a:p>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6: Best Practices (Cont.)</a:t>
            </a:r>
          </a:p>
        </p:txBody>
      </p:sp>
      <p:sp>
        <p:nvSpPr>
          <p:cNvPr id="11266" name="Rectangle 34"/>
          <p:cNvSpPr>
            <a:spLocks noGrp="1" noChangeArrowheads="1"/>
          </p:cNvSpPr>
          <p:nvPr>
            <p:ph idx="1"/>
          </p:nvPr>
        </p:nvSpPr>
        <p:spPr/>
        <p:txBody>
          <a:bodyPr/>
          <a:lstStyle/>
          <a:p>
            <a:r>
              <a:rPr lang="en-US" dirty="0"/>
              <a:t>If you have wireless access points or routers, put the students in teams with a different set of configuration parameters to configure. Every group should configure the SSID and change the basic security settings from the default values. They should all be taught how to reset the wireless device back to the default at the end of the lesson. Other options to include DHCP, </a:t>
            </a:r>
            <a:r>
              <a:rPr lang="en-US" dirty="0" err="1"/>
              <a:t>QoS</a:t>
            </a:r>
            <a:r>
              <a:rPr lang="en-US" dirty="0"/>
              <a:t>, NAT or port forwarding, firewall settings, security settings, and MAC address filtering. Leave time to share results and “ah ha” moments.</a:t>
            </a:r>
          </a:p>
          <a:p>
            <a:r>
              <a:rPr lang="en-US" dirty="0"/>
              <a:t>Doing the IoT Packet Tracer in class will be very beneficial to students who might not be able to afford these devices.</a:t>
            </a:r>
          </a:p>
          <a:p>
            <a:r>
              <a:rPr lang="en-US" dirty="0"/>
              <a:t>Troubleshooting with fake scenarios with someone pretending to have a problem and someone else being the technician is always good. It helps if you provide at least a hint to the type of network problem and let them research a scenario while the “technician” is researching solutions. Role playing is always beneficial to improve communication skills.</a:t>
            </a:r>
          </a:p>
        </p:txBody>
      </p:sp>
    </p:spTree>
    <p:custDataLst>
      <p:tags r:id="rId1"/>
    </p:custDataLst>
    <p:extLst>
      <p:ext uri="{BB962C8B-B14F-4D97-AF65-F5344CB8AC3E}">
        <p14:creationId xmlns:p14="http://schemas.microsoft.com/office/powerpoint/2010/main" val="34583101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p:nvPr>
        </p:nvSpPr>
        <p:spPr/>
        <p:txBody>
          <a:bodyPr/>
          <a:lstStyle/>
          <a:p>
            <a:pPr eaLnBrk="1" hangingPunct="1"/>
            <a:r>
              <a:rPr lang="en-US" dirty="0"/>
              <a:t>Chapter 6: Additional Help</a:t>
            </a:r>
          </a:p>
        </p:txBody>
      </p:sp>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ITE Community at: </a:t>
            </a:r>
            <a:r>
              <a:rPr lang="en-US" dirty="0">
                <a:hlinkClick r:id="rId4"/>
              </a:rPr>
              <a:t>https://community.cisco.com/t5/networking-academy/ct-p/Netacad</a:t>
            </a:r>
            <a:r>
              <a:rPr lang="en-US" dirty="0"/>
              <a:t>, or simply go to </a:t>
            </a:r>
            <a:r>
              <a:rPr lang="en-US" dirty="0">
                <a:hlinkClick r:id="rId5"/>
              </a:rPr>
              <a:t>https://community.cisco.com</a:t>
            </a:r>
            <a:r>
              <a:rPr lang="en-US" dirty="0"/>
              <a:t>. </a:t>
            </a:r>
          </a:p>
          <a:p>
            <a:pPr>
              <a:lnSpc>
                <a:spcPct val="85000"/>
              </a:lnSpc>
              <a:spcBef>
                <a:spcPct val="30000"/>
              </a:spcBef>
              <a:defRPr/>
            </a:pPr>
            <a:r>
              <a:rPr lang="en-US" dirty="0"/>
              <a:t>If you have lesson plans or resources that you would like to share, upload them to the ITE Community in order to help other instructors.</a:t>
            </a:r>
          </a:p>
        </p:txBody>
      </p:sp>
    </p:spTree>
    <p:custDataLst>
      <p:tags r:id="rId1"/>
    </p:custDataLst>
    <p:extLst>
      <p:ext uri="{BB962C8B-B14F-4D97-AF65-F5344CB8AC3E}">
        <p14:creationId xmlns:p14="http://schemas.microsoft.com/office/powerpoint/2010/main" val="18493019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742536"/>
            <a:ext cx="5955513" cy="1202944"/>
          </a:xfrm>
        </p:spPr>
        <p:txBody>
          <a:bodyPr/>
          <a:lstStyle/>
          <a:p>
            <a:r>
              <a:rPr lang="en-US" dirty="0">
                <a:solidFill>
                  <a:schemeClr val="accent5">
                    <a:lumMod val="40000"/>
                    <a:lumOff val="60000"/>
                  </a:schemeClr>
                </a:solidFill>
              </a:rPr>
              <a:t>Chapter 6: Applied Networking</a:t>
            </a:r>
          </a:p>
        </p:txBody>
      </p:sp>
      <p:sp>
        <p:nvSpPr>
          <p:cNvPr id="2" name="Subtitle 1"/>
          <p:cNvSpPr>
            <a:spLocks noGrp="1"/>
          </p:cNvSpPr>
          <p:nvPr>
            <p:ph type="subTitle" idx="1"/>
          </p:nvPr>
        </p:nvSpPr>
        <p:spPr/>
        <p:txBody>
          <a:bodyPr/>
          <a:lstStyle/>
          <a:p>
            <a:r>
              <a:rPr lang="en-US" dirty="0">
                <a:solidFill>
                  <a:schemeClr val="accent5">
                    <a:lumMod val="40000"/>
                    <a:lumOff val="60000"/>
                  </a:schemeClr>
                </a:solidFill>
              </a:rPr>
              <a:t>IT Essentials v7.0</a:t>
            </a:r>
          </a:p>
        </p:txBody>
      </p:sp>
    </p:spTree>
    <p:custDataLst>
      <p:tags r:id="rId1"/>
    </p:custDataLst>
    <p:extLst>
      <p:ext uri="{BB962C8B-B14F-4D97-AF65-F5344CB8AC3E}">
        <p14:creationId xmlns:p14="http://schemas.microsoft.com/office/powerpoint/2010/main" val="17829380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6 - Sections &amp; Objectives</a:t>
            </a:r>
          </a:p>
        </p:txBody>
      </p:sp>
      <p:sp>
        <p:nvSpPr>
          <p:cNvPr id="4099" name="Rectangle 34"/>
          <p:cNvSpPr>
            <a:spLocks noGrp="1" noChangeArrowheads="1"/>
          </p:cNvSpPr>
          <p:nvPr>
            <p:ph idx="1"/>
          </p:nvPr>
        </p:nvSpPr>
        <p:spPr/>
        <p:txBody>
          <a:bodyPr/>
          <a:lstStyle/>
          <a:p>
            <a:pPr marL="0" indent="0">
              <a:buNone/>
            </a:pPr>
            <a:r>
              <a:rPr lang="en-CA" sz="1600" dirty="0"/>
              <a:t>6.1 Device to Network Connection</a:t>
            </a:r>
          </a:p>
          <a:p>
            <a:pPr marL="280194" indent="-214313">
              <a:buFont typeface="Arial" panose="020B0604020202020204" pitchFamily="34" charset="0"/>
              <a:buChar char="•"/>
            </a:pPr>
            <a:r>
              <a:rPr lang="en-US" dirty="0"/>
              <a:t>Configure devices for wired and wireless networks.</a:t>
            </a:r>
            <a:endParaRPr lang="en-US" sz="1700" dirty="0"/>
          </a:p>
          <a:p>
            <a:pPr marL="469106" lvl="1" indent="-214313">
              <a:buFont typeface="Arial" panose="020B0604020202020204" pitchFamily="34" charset="0"/>
              <a:buChar char="•"/>
            </a:pPr>
            <a:r>
              <a:rPr lang="en-US" dirty="0"/>
              <a:t>Explain MAC and IP addressing for computer networks.</a:t>
            </a:r>
          </a:p>
          <a:p>
            <a:pPr marL="469106" lvl="1" indent="-214313">
              <a:buFont typeface="Arial" panose="020B0604020202020204" pitchFamily="34" charset="0"/>
              <a:buChar char="•"/>
            </a:pPr>
            <a:r>
              <a:rPr lang="en-US" dirty="0"/>
              <a:t>Configure a NIC for wired and wireless networks.</a:t>
            </a:r>
          </a:p>
          <a:p>
            <a:pPr marL="469106" lvl="1" indent="-214313">
              <a:buFont typeface="Arial" panose="020B0604020202020204" pitchFamily="34" charset="0"/>
              <a:buChar char="•"/>
            </a:pPr>
            <a:r>
              <a:rPr lang="en-US" dirty="0"/>
              <a:t>Configure wireless networking in a small LAN.</a:t>
            </a:r>
          </a:p>
          <a:p>
            <a:pPr marL="469106" lvl="1" indent="-214313">
              <a:buFont typeface="Arial" panose="020B0604020202020204" pitchFamily="34" charset="0"/>
              <a:buChar char="•"/>
            </a:pPr>
            <a:r>
              <a:rPr lang="en-US" dirty="0"/>
              <a:t>Configure firewall settings.</a:t>
            </a:r>
          </a:p>
          <a:p>
            <a:pPr marL="469106" lvl="1" indent="-214313">
              <a:buFont typeface="Arial" panose="020B0604020202020204" pitchFamily="34" charset="0"/>
              <a:buChar char="•"/>
            </a:pPr>
            <a:r>
              <a:rPr lang="en-US" dirty="0"/>
              <a:t>Configure IoT devices.</a:t>
            </a:r>
          </a:p>
          <a:p>
            <a:pPr marL="1191" indent="0">
              <a:buNone/>
            </a:pPr>
            <a:r>
              <a:rPr lang="en-CA" sz="1600" dirty="0"/>
              <a:t>6.2 Network Troubleshooting</a:t>
            </a:r>
          </a:p>
          <a:p>
            <a:pPr marL="280194" indent="-214313">
              <a:buFont typeface="Arial" panose="020B0604020202020204" pitchFamily="34" charset="0"/>
              <a:buChar char="•"/>
            </a:pPr>
            <a:r>
              <a:rPr lang="en-US" sz="1600" dirty="0"/>
              <a:t>Troubleshoot problems and solutions related to networks.</a:t>
            </a:r>
            <a:endParaRPr lang="en-US" sz="1800" dirty="0"/>
          </a:p>
          <a:p>
            <a:pPr marL="469106" lvl="1" indent="-214313">
              <a:buFont typeface="Arial" panose="020B0604020202020204" pitchFamily="34" charset="0"/>
              <a:buChar char="•"/>
            </a:pPr>
            <a:r>
              <a:rPr lang="en-US" dirty="0"/>
              <a:t>Explain the six steps of the troubleshooting process for networks.</a:t>
            </a:r>
          </a:p>
          <a:p>
            <a:pPr marL="469106" lvl="1" indent="-214313">
              <a:buFont typeface="Arial" panose="020B0604020202020204" pitchFamily="34" charset="0"/>
              <a:buChar char="•"/>
            </a:pPr>
            <a:r>
              <a:rPr lang="en-US" dirty="0"/>
              <a:t>Troubleshoot common and advanced problems related to networks.</a:t>
            </a:r>
          </a:p>
        </p:txBody>
      </p:sp>
    </p:spTree>
    <p:custDataLst>
      <p:tags r:id="rId1"/>
    </p:custDataLst>
    <p:extLst>
      <p:ext uri="{BB962C8B-B14F-4D97-AF65-F5344CB8AC3E}">
        <p14:creationId xmlns:p14="http://schemas.microsoft.com/office/powerpoint/2010/main" val="175886867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6.1 Device to Network Connection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Video Explanation – MAC Addressing</a:t>
            </a:r>
          </a:p>
        </p:txBody>
      </p:sp>
      <p:sp>
        <p:nvSpPr>
          <p:cNvPr id="3" name="TextBox 2">
            <a:extLst>
              <a:ext uri="{FF2B5EF4-FFF2-40B4-BE49-F238E27FC236}">
                <a16:creationId xmlns:a16="http://schemas.microsoft.com/office/drawing/2014/main" id="{2B638926-D841-4245-88E5-55FE4C0C3B7D}"/>
              </a:ext>
            </a:extLst>
          </p:cNvPr>
          <p:cNvSpPr txBox="1"/>
          <p:nvPr/>
        </p:nvSpPr>
        <p:spPr>
          <a:xfrm>
            <a:off x="546340" y="1270958"/>
            <a:ext cx="5391284" cy="2031325"/>
          </a:xfrm>
          <a:prstGeom prst="rect">
            <a:avLst/>
          </a:prstGeom>
          <a:noFill/>
        </p:spPr>
        <p:txBody>
          <a:bodyPr wrap="none" rtlCol="0">
            <a:spAutoFit/>
          </a:bodyPr>
          <a:lstStyle/>
          <a:p>
            <a:r>
              <a:rPr lang="en-US" dirty="0"/>
              <a:t>This is a video explanation about MAC Addressing:</a:t>
            </a:r>
          </a:p>
          <a:p>
            <a:pPr marL="285750" indent="-285750">
              <a:buFont typeface="Arial" panose="020B0604020202020204" pitchFamily="34" charset="0"/>
              <a:buChar char="•"/>
            </a:pPr>
            <a:r>
              <a:rPr lang="en-US" dirty="0"/>
              <a:t>Communication analogy</a:t>
            </a:r>
          </a:p>
          <a:p>
            <a:pPr marL="285750" indent="-285750">
              <a:buFont typeface="Arial" panose="020B0604020202020204" pitchFamily="34" charset="0"/>
              <a:buChar char="•"/>
            </a:pPr>
            <a:r>
              <a:rPr lang="en-US" dirty="0"/>
              <a:t>NIC MAC Address</a:t>
            </a:r>
          </a:p>
          <a:p>
            <a:pPr marL="285750" indent="-285750">
              <a:buFont typeface="Arial" panose="020B0604020202020204" pitchFamily="34" charset="0"/>
              <a:buChar char="•"/>
            </a:pPr>
            <a:r>
              <a:rPr lang="en-US" dirty="0"/>
              <a:t>Physical Address</a:t>
            </a:r>
          </a:p>
          <a:p>
            <a:pPr marL="285750" indent="-285750">
              <a:buFont typeface="Arial" panose="020B0604020202020204" pitchFamily="34" charset="0"/>
              <a:buChar char="•"/>
            </a:pPr>
            <a:r>
              <a:rPr lang="en-US" dirty="0"/>
              <a:t>OUI and Vendor Assigned</a:t>
            </a:r>
          </a:p>
          <a:p>
            <a:pPr marL="285750" indent="-285750">
              <a:buFont typeface="Arial" panose="020B0604020202020204" pitchFamily="34" charset="0"/>
              <a:buChar char="•"/>
            </a:pPr>
            <a:r>
              <a:rPr lang="en-US" dirty="0"/>
              <a:t>Communication on the Same Network</a:t>
            </a:r>
          </a:p>
          <a:p>
            <a:pPr marL="285750" indent="-285750">
              <a:buFont typeface="Arial" panose="020B0604020202020204" pitchFamily="34" charset="0"/>
              <a:buChar char="•"/>
            </a:pPr>
            <a:r>
              <a:rPr lang="en-US" dirty="0"/>
              <a:t>Communication on a Separate Network</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Video Explanation – IPv4 Addressing</a:t>
            </a:r>
          </a:p>
        </p:txBody>
      </p:sp>
      <p:sp>
        <p:nvSpPr>
          <p:cNvPr id="4" name="TextBox 3">
            <a:extLst>
              <a:ext uri="{FF2B5EF4-FFF2-40B4-BE49-F238E27FC236}">
                <a16:creationId xmlns:a16="http://schemas.microsoft.com/office/drawing/2014/main" id="{35CA14A3-B9CE-4815-BE61-E785F1FF0B29}"/>
              </a:ext>
            </a:extLst>
          </p:cNvPr>
          <p:cNvSpPr txBox="1"/>
          <p:nvPr/>
        </p:nvSpPr>
        <p:spPr>
          <a:xfrm>
            <a:off x="546340" y="1270958"/>
            <a:ext cx="5339988" cy="2031325"/>
          </a:xfrm>
          <a:prstGeom prst="rect">
            <a:avLst/>
          </a:prstGeom>
          <a:noFill/>
        </p:spPr>
        <p:txBody>
          <a:bodyPr wrap="none" rtlCol="0">
            <a:spAutoFit/>
          </a:bodyPr>
          <a:lstStyle/>
          <a:p>
            <a:r>
              <a:rPr lang="en-US" dirty="0"/>
              <a:t>This is a video explanation about IPv4 Addressing:</a:t>
            </a:r>
          </a:p>
          <a:p>
            <a:pPr marL="285750" indent="-285750">
              <a:buFont typeface="Arial" panose="020B0604020202020204" pitchFamily="34" charset="0"/>
              <a:buChar char="•"/>
            </a:pPr>
            <a:r>
              <a:rPr lang="en-US" dirty="0"/>
              <a:t>Communication analogy</a:t>
            </a:r>
          </a:p>
          <a:p>
            <a:pPr marL="285750" indent="-285750">
              <a:buFont typeface="Arial" panose="020B0604020202020204" pitchFamily="34" charset="0"/>
              <a:buChar char="•"/>
            </a:pPr>
            <a:r>
              <a:rPr lang="en-US" dirty="0"/>
              <a:t>IPv4 Addresses vs. IPv6 Addresses</a:t>
            </a:r>
          </a:p>
          <a:p>
            <a:pPr marL="285750" indent="-285750">
              <a:buFont typeface="Arial" panose="020B0604020202020204" pitchFamily="34" charset="0"/>
              <a:buChar char="•"/>
            </a:pPr>
            <a:r>
              <a:rPr lang="en-US" dirty="0"/>
              <a:t>Decimal vs. Binary vs. Hexadecimal</a:t>
            </a:r>
          </a:p>
          <a:p>
            <a:pPr marL="285750" indent="-285750">
              <a:buFont typeface="Arial" panose="020B0604020202020204" pitchFamily="34" charset="0"/>
              <a:buChar char="•"/>
            </a:pPr>
            <a:r>
              <a:rPr lang="en-US" dirty="0"/>
              <a:t>Subnet Masks</a:t>
            </a:r>
          </a:p>
          <a:p>
            <a:pPr marL="285750" indent="-285750">
              <a:buFont typeface="Arial" panose="020B0604020202020204" pitchFamily="34" charset="0"/>
              <a:buChar char="•"/>
            </a:pPr>
            <a:r>
              <a:rPr lang="en-US" dirty="0"/>
              <a:t>IPv4 Address Network and Host Portions</a:t>
            </a:r>
          </a:p>
          <a:p>
            <a:pPr marL="285750" indent="-285750">
              <a:buFont typeface="Arial" panose="020B0604020202020204" pitchFamily="34" charset="0"/>
              <a:buChar char="•"/>
            </a:pPr>
            <a:r>
              <a:rPr lang="en-US" dirty="0"/>
              <a:t>IPv4 Addressing Example</a:t>
            </a:r>
          </a:p>
        </p:txBody>
      </p:sp>
    </p:spTree>
    <p:custDataLst>
      <p:tags r:id="rId1"/>
    </p:custDataLst>
    <p:extLst>
      <p:ext uri="{BB962C8B-B14F-4D97-AF65-F5344CB8AC3E}">
        <p14:creationId xmlns:p14="http://schemas.microsoft.com/office/powerpoint/2010/main" val="113786716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Video Explanation – IPv6 Addressing</a:t>
            </a:r>
          </a:p>
        </p:txBody>
      </p:sp>
      <p:sp>
        <p:nvSpPr>
          <p:cNvPr id="4" name="TextBox 3">
            <a:extLst>
              <a:ext uri="{FF2B5EF4-FFF2-40B4-BE49-F238E27FC236}">
                <a16:creationId xmlns:a16="http://schemas.microsoft.com/office/drawing/2014/main" id="{51205F16-A114-4073-BF01-51D2C2F45548}"/>
              </a:ext>
            </a:extLst>
          </p:cNvPr>
          <p:cNvSpPr txBox="1"/>
          <p:nvPr/>
        </p:nvSpPr>
        <p:spPr>
          <a:xfrm>
            <a:off x="546340" y="1270958"/>
            <a:ext cx="5339988" cy="1477328"/>
          </a:xfrm>
          <a:prstGeom prst="rect">
            <a:avLst/>
          </a:prstGeom>
          <a:noFill/>
        </p:spPr>
        <p:txBody>
          <a:bodyPr wrap="none" rtlCol="0">
            <a:spAutoFit/>
          </a:bodyPr>
          <a:lstStyle/>
          <a:p>
            <a:r>
              <a:rPr lang="en-US" dirty="0"/>
              <a:t>This is a video explanation about IPv6 Addressing:</a:t>
            </a:r>
          </a:p>
          <a:p>
            <a:pPr marL="285750" indent="-285750">
              <a:buFont typeface="Arial" panose="020B0604020202020204" pitchFamily="34" charset="0"/>
              <a:buChar char="•"/>
            </a:pPr>
            <a:r>
              <a:rPr lang="en-US" dirty="0"/>
              <a:t>Hexadecimal Segments</a:t>
            </a:r>
          </a:p>
          <a:p>
            <a:pPr marL="285750" indent="-285750">
              <a:buFont typeface="Arial" panose="020B0604020202020204" pitchFamily="34" charset="0"/>
              <a:buChar char="•"/>
            </a:pPr>
            <a:r>
              <a:rPr lang="en-US" dirty="0"/>
              <a:t>Address Compression Rules</a:t>
            </a:r>
          </a:p>
          <a:p>
            <a:pPr marL="285750" indent="-285750">
              <a:buFont typeface="Arial" panose="020B0604020202020204" pitchFamily="34" charset="0"/>
              <a:buChar char="•"/>
            </a:pPr>
            <a:r>
              <a:rPr lang="en-US" dirty="0"/>
              <a:t>IPv6 Address Network and Host Portions</a:t>
            </a:r>
          </a:p>
          <a:p>
            <a:pPr marL="285750" indent="-285750">
              <a:buFont typeface="Arial" panose="020B0604020202020204" pitchFamily="34" charset="0"/>
              <a:buChar char="•"/>
            </a:pPr>
            <a:r>
              <a:rPr lang="en-US" dirty="0"/>
              <a:t>IPv6 Addressing Example</a:t>
            </a:r>
          </a:p>
        </p:txBody>
      </p:sp>
    </p:spTree>
    <p:custDataLst>
      <p:tags r:id="rId1"/>
    </p:custDataLst>
    <p:extLst>
      <p:ext uri="{BB962C8B-B14F-4D97-AF65-F5344CB8AC3E}">
        <p14:creationId xmlns:p14="http://schemas.microsoft.com/office/powerpoint/2010/main" val="191221313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Two Network Addresses</a:t>
            </a:r>
          </a:p>
        </p:txBody>
      </p:sp>
      <p:pic>
        <p:nvPicPr>
          <p:cNvPr id="3" name="Picture 2" descr="&quot;Two Network Addresses&quot;&#10;There are three images on this slide. Figure 1 on this page shows an image of a fingerprint and an image of some addressed envelopes. A fingerprint is like a MAC address. A mailing address is like an IP address. Figure 2 on this page is a table listing the following three hexadecimal formats for Mac addresses: 00-50-56-BE-D7-87, two hexadecimal digits separated by hyphens, 00:50:56:BE:D7:87, two hexadecimal digits separated by colons, 0050.56BE.D787, four hexadecimal digits separated by periods. Figure 3 on this page shows the following examples of IPv4 and IPv6 addresses. IPv4 Address Format: 32 bits in dotted decimal notation, 192.168.200.8. IPv6 Address Format 128 bits in hexadecimal format, 2001:0DB8:CAFE:0200:0000:0000:0000:0008, IPv6 Address Format 128 bits in compressed format, 2001:DB8:CAFE:200::8. "/>
          <p:cNvPicPr>
            <a:picLocks noChangeAspect="1"/>
          </p:cNvPicPr>
          <p:nvPr/>
        </p:nvPicPr>
        <p:blipFill>
          <a:blip r:embed="rId4"/>
          <a:stretch>
            <a:fillRect/>
          </a:stretch>
        </p:blipFill>
        <p:spPr>
          <a:xfrm>
            <a:off x="240632" y="973978"/>
            <a:ext cx="3508208" cy="2053718"/>
          </a:xfrm>
          <a:prstGeom prst="rect">
            <a:avLst/>
          </a:prstGeom>
        </p:spPr>
      </p:pic>
      <p:pic>
        <p:nvPicPr>
          <p:cNvPr id="5" name="Picture 4"/>
          <p:cNvPicPr>
            <a:picLocks noChangeAspect="1"/>
          </p:cNvPicPr>
          <p:nvPr/>
        </p:nvPicPr>
        <p:blipFill>
          <a:blip r:embed="rId5"/>
          <a:stretch>
            <a:fillRect/>
          </a:stretch>
        </p:blipFill>
        <p:spPr>
          <a:xfrm>
            <a:off x="4122068" y="667753"/>
            <a:ext cx="4124325" cy="952500"/>
          </a:xfrm>
          <a:prstGeom prst="rect">
            <a:avLst/>
          </a:prstGeom>
        </p:spPr>
      </p:pic>
      <p:pic>
        <p:nvPicPr>
          <p:cNvPr id="6" name="Picture 5"/>
          <p:cNvPicPr>
            <a:picLocks noChangeAspect="1"/>
          </p:cNvPicPr>
          <p:nvPr/>
        </p:nvPicPr>
        <p:blipFill>
          <a:blip r:embed="rId6"/>
          <a:stretch>
            <a:fillRect/>
          </a:stretch>
        </p:blipFill>
        <p:spPr>
          <a:xfrm>
            <a:off x="4470984" y="1724275"/>
            <a:ext cx="3362325" cy="2962275"/>
          </a:xfrm>
          <a:prstGeom prst="rect">
            <a:avLst/>
          </a:prstGeom>
        </p:spPr>
      </p:pic>
    </p:spTree>
    <p:custDataLst>
      <p:tags r:id="rId1"/>
    </p:custDataLst>
    <p:extLst>
      <p:ext uri="{BB962C8B-B14F-4D97-AF65-F5344CB8AC3E}">
        <p14:creationId xmlns:p14="http://schemas.microsoft.com/office/powerpoint/2010/main" val="403879588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Two Network Addresses (Cont.)</a:t>
            </a:r>
          </a:p>
        </p:txBody>
      </p:sp>
      <p:sp>
        <p:nvSpPr>
          <p:cNvPr id="7" name="Content Placeholder 2"/>
          <p:cNvSpPr>
            <a:spLocks noGrp="1"/>
          </p:cNvSpPr>
          <p:nvPr>
            <p:ph idx="1"/>
          </p:nvPr>
        </p:nvSpPr>
        <p:spPr>
          <a:xfrm>
            <a:off x="144065" y="798944"/>
            <a:ext cx="2414651" cy="4155319"/>
          </a:xfrm>
        </p:spPr>
        <p:txBody>
          <a:bodyPr/>
          <a:lstStyle/>
          <a:p>
            <a:r>
              <a:rPr lang="en-US" altLang="en-US" dirty="0"/>
              <a:t>When a laptop is moved to a different network, the MAC address stays the same, but the IPv4 and IPv6 addresses change.</a:t>
            </a:r>
          </a:p>
          <a:p>
            <a:r>
              <a:rPr lang="en-US" altLang="en-US" dirty="0"/>
              <a:t>A MAC address is a unique number that is part of the NIC.</a:t>
            </a:r>
          </a:p>
          <a:p>
            <a:r>
              <a:rPr lang="en-US" altLang="en-US" dirty="0"/>
              <a:t>IP addresses are assigned by the company or internet provider.</a:t>
            </a:r>
          </a:p>
        </p:txBody>
      </p:sp>
      <p:pic>
        <p:nvPicPr>
          <p:cNvPr id="2" name="Picture 1" descr="&quot;Network Topology with two LANs&quot;&#10; Image shows a network topology with two local area networks (LANs), LAN 1 on the left and LAN 2 on the right. The two LANs are connected by a router. LAN 1 has a laptop with Mac Address 00-50-56-BE-D7-87, IPv4 address 192.168.200.9 and IPv6 address 2001:db8:cafe:200::8. LAN 2 has a Laptop with MAC address 00-50-56-BE-D7-87IPv4, IPv4 address 192.168.100.8 and IPv6 adress 2001:db8:cafe:100::8 "/>
          <p:cNvPicPr>
            <a:picLocks noChangeAspect="1"/>
          </p:cNvPicPr>
          <p:nvPr/>
        </p:nvPicPr>
        <p:blipFill rotWithShape="1">
          <a:blip r:embed="rId4"/>
          <a:srcRect l="2191"/>
          <a:stretch/>
        </p:blipFill>
        <p:spPr>
          <a:xfrm>
            <a:off x="2614863" y="847474"/>
            <a:ext cx="6120815" cy="3705225"/>
          </a:xfrm>
          <a:prstGeom prst="rect">
            <a:avLst/>
          </a:prstGeom>
        </p:spPr>
      </p:pic>
    </p:spTree>
    <p:custDataLst>
      <p:tags r:id="rId1"/>
    </p:custDataLst>
    <p:extLst>
      <p:ext uri="{BB962C8B-B14F-4D97-AF65-F5344CB8AC3E}">
        <p14:creationId xmlns:p14="http://schemas.microsoft.com/office/powerpoint/2010/main" val="243880716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r>
              <a:rPr lang="en-US" dirty="0"/>
              <a:t>Instructor Materials – Chapter 6 Planning Guide</a:t>
            </a:r>
          </a:p>
        </p:txBody>
      </p:sp>
      <p:sp>
        <p:nvSpPr>
          <p:cNvPr id="4099" name="Rectangle 34"/>
          <p:cNvSpPr>
            <a:spLocks noGrp="1" noChangeArrowheads="1"/>
          </p:cNvSpPr>
          <p:nvPr>
            <p:ph idx="1"/>
          </p:nvPr>
        </p:nvSpPr>
        <p:spPr/>
        <p:txBody>
          <a:bodyPr/>
          <a:lstStyle/>
          <a:p>
            <a:r>
              <a:rPr lang="en-CA" dirty="0"/>
              <a:t>This PowerPoint deck is divided in two parts:</a:t>
            </a:r>
          </a:p>
          <a:p>
            <a:r>
              <a:rPr lang="en-US" dirty="0"/>
              <a:t>Instructor Planning Guide</a:t>
            </a:r>
            <a:endParaRPr lang="en-CA" dirty="0"/>
          </a:p>
          <a:p>
            <a:pPr lvl="1"/>
            <a:r>
              <a:rPr lang="en-CA" dirty="0"/>
              <a:t>Information to help you become familiar with the chapter</a:t>
            </a:r>
          </a:p>
          <a:p>
            <a:pPr lvl="1"/>
            <a:r>
              <a:rPr lang="en-CA" dirty="0"/>
              <a:t>Teaching aids</a:t>
            </a:r>
          </a:p>
          <a:p>
            <a:r>
              <a:rPr lang="en-CA" dirty="0"/>
              <a:t>Instructor Class Presentation</a:t>
            </a:r>
          </a:p>
          <a:p>
            <a:pPr lvl="1"/>
            <a:r>
              <a:rPr lang="en-CA" dirty="0"/>
              <a:t>Optional slides that you can use in the classroom</a:t>
            </a:r>
          </a:p>
          <a:p>
            <a:pPr lvl="1"/>
            <a:r>
              <a:rPr lang="en-CA" dirty="0"/>
              <a:t>Begins on slide #12</a:t>
            </a:r>
          </a:p>
          <a:p>
            <a:endParaRPr lang="en-CA" dirty="0"/>
          </a:p>
          <a:p>
            <a:r>
              <a:rPr lang="en-CA" b="1" dirty="0"/>
              <a:t>Note</a:t>
            </a:r>
            <a:r>
              <a:rPr lang="en-CA" dirty="0"/>
              <a:t>: Remove the Planning Guide from this presentation before sharing with anyone.</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Displaying the Addresses</a:t>
            </a:r>
          </a:p>
        </p:txBody>
      </p:sp>
      <p:pic>
        <p:nvPicPr>
          <p:cNvPr id="5" name="Picture 4" descr="&quot;Displaying the Addresses&quot;&#10;The figure on this page is an image of the Command Line Interface (CLI) output for the ipconfig /all command on the laptop. Included in the output are the MAC address and the two IP addresses. There is an arrow pointing to the first entry that reads Use the slash all switch with the ipconfig commands to see the MAC address. A smaller arrow points to the physical address line in the output which is 00-50-56-BE-07-87."/>
          <p:cNvPicPr>
            <a:picLocks noChangeAspect="1"/>
          </p:cNvPicPr>
          <p:nvPr/>
        </p:nvPicPr>
        <p:blipFill>
          <a:blip r:embed="rId4"/>
          <a:stretch>
            <a:fillRect/>
          </a:stretch>
        </p:blipFill>
        <p:spPr>
          <a:xfrm>
            <a:off x="3543550" y="1126206"/>
            <a:ext cx="4848225" cy="3324225"/>
          </a:xfrm>
          <a:prstGeom prst="rect">
            <a:avLst/>
          </a:prstGeom>
        </p:spPr>
      </p:pic>
      <p:sp>
        <p:nvSpPr>
          <p:cNvPr id="8" name="Striped Right Arrow 7"/>
          <p:cNvSpPr/>
          <p:nvPr/>
        </p:nvSpPr>
        <p:spPr>
          <a:xfrm rot="20304919">
            <a:off x="731620" y="1080079"/>
            <a:ext cx="2998451" cy="1432686"/>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Use the </a:t>
            </a:r>
            <a:r>
              <a:rPr lang="en-US" sz="1200" b="1" dirty="0">
                <a:solidFill>
                  <a:schemeClr val="bg1"/>
                </a:solidFill>
                <a:latin typeface="Courier New" panose="02070309020205020404" pitchFamily="49" charset="0"/>
                <a:cs typeface="Courier New" panose="02070309020205020404" pitchFamily="49" charset="0"/>
              </a:rPr>
              <a:t>/all </a:t>
            </a:r>
            <a:r>
              <a:rPr lang="en-US" sz="1200" dirty="0">
                <a:solidFill>
                  <a:schemeClr val="bg1"/>
                </a:solidFill>
              </a:rPr>
              <a:t>switch with the </a:t>
            </a:r>
            <a:r>
              <a:rPr lang="en-US" sz="1200" b="1" dirty="0">
                <a:solidFill>
                  <a:schemeClr val="bg1"/>
                </a:solidFill>
                <a:latin typeface="Courier New" panose="02070309020205020404" pitchFamily="49" charset="0"/>
                <a:cs typeface="Courier New" panose="02070309020205020404" pitchFamily="49" charset="0"/>
              </a:rPr>
              <a:t>ipconfig</a:t>
            </a:r>
            <a:r>
              <a:rPr lang="en-US" sz="1200" dirty="0">
                <a:solidFill>
                  <a:schemeClr val="bg1"/>
                </a:solidFill>
              </a:rPr>
              <a:t> command to see the MAC (physical) address.</a:t>
            </a:r>
          </a:p>
        </p:txBody>
      </p:sp>
      <p:sp>
        <p:nvSpPr>
          <p:cNvPr id="9" name="Striped Right Arrow 8"/>
          <p:cNvSpPr/>
          <p:nvPr/>
        </p:nvSpPr>
        <p:spPr>
          <a:xfrm rot="20304919">
            <a:off x="2967567" y="3117962"/>
            <a:ext cx="843403" cy="309560"/>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Tree>
    <p:custDataLst>
      <p:tags r:id="rId1"/>
    </p:custDataLst>
    <p:extLst>
      <p:ext uri="{BB962C8B-B14F-4D97-AF65-F5344CB8AC3E}">
        <p14:creationId xmlns:p14="http://schemas.microsoft.com/office/powerpoint/2010/main" val="397651274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707699"/>
          </a:xfrm>
        </p:spPr>
        <p:txBody>
          <a:bodyPr/>
          <a:lstStyle/>
          <a:p>
            <a:r>
              <a:rPr lang="en-US" altLang="en-US" sz="1600" dirty="0"/>
              <a:t>Network Addressing</a:t>
            </a:r>
            <a:br>
              <a:rPr lang="en-US" altLang="en-US" sz="1600" dirty="0"/>
            </a:br>
            <a:r>
              <a:rPr lang="en-US" altLang="en-US" dirty="0"/>
              <a:t>IPv4 Address Format</a:t>
            </a:r>
          </a:p>
        </p:txBody>
      </p:sp>
      <p:sp>
        <p:nvSpPr>
          <p:cNvPr id="7" name="Content Placeholder 2"/>
          <p:cNvSpPr>
            <a:spLocks noGrp="1"/>
          </p:cNvSpPr>
          <p:nvPr>
            <p:ph idx="1"/>
          </p:nvPr>
        </p:nvSpPr>
        <p:spPr>
          <a:xfrm>
            <a:off x="144065" y="798944"/>
            <a:ext cx="2936019" cy="2095501"/>
          </a:xfrm>
        </p:spPr>
        <p:txBody>
          <a:bodyPr/>
          <a:lstStyle/>
          <a:p>
            <a:r>
              <a:rPr lang="en-US" altLang="en-US" dirty="0"/>
              <a:t>Two parts of an IP address:</a:t>
            </a:r>
          </a:p>
          <a:p>
            <a:pPr lvl="1"/>
            <a:r>
              <a:rPr lang="en-US" altLang="en-US" dirty="0"/>
              <a:t>Network</a:t>
            </a:r>
          </a:p>
          <a:p>
            <a:pPr lvl="1"/>
            <a:r>
              <a:rPr lang="en-US" altLang="en-US" dirty="0"/>
              <a:t>Host</a:t>
            </a:r>
          </a:p>
          <a:p>
            <a:r>
              <a:rPr lang="en-US" altLang="en-US" dirty="0"/>
              <a:t>The subnet mask determines which part of the address is the network part.  </a:t>
            </a:r>
          </a:p>
        </p:txBody>
      </p:sp>
      <p:grpSp>
        <p:nvGrpSpPr>
          <p:cNvPr id="4" name="Group 3" descr="&quot;IPv4 Address Format&quot;&#10;There are three images on this slide. Figure 1 on this page is an image of the Internet Protocol Version 4 (TCP/IPv4) Properties dialog box that shows that when a host is configured with an IPv4 address, it is entered in the following dotted decimal format: 192.168.200.8. There is an arrow pointing to  the IP address which is 192.168.200 and the arrow has text which reads network portion of the address due to the subnet mask. Figure 2 on this page is a table that shows the following IPv4 address and Subnet mask converted to their binary equivalents. Dotted Decimal: 192.168.200.8, Network Portion: 11000000.10101000.11001000, Host Portion: .00001000. Dotted Decimal: 255.255.255.0, Network Portion: 11111111.11111111.11111111, Host Portion: .00000000. Dotted Decimal: 192.168.200.0, Network Portion: 11000000.10101000.11001000, Host Portion: .00000000."/>
          <p:cNvGrpSpPr/>
          <p:nvPr/>
        </p:nvGrpSpPr>
        <p:grpSpPr>
          <a:xfrm>
            <a:off x="3575900" y="751390"/>
            <a:ext cx="2857500" cy="2095500"/>
            <a:chOff x="6038850" y="160421"/>
            <a:chExt cx="2857500" cy="2095500"/>
          </a:xfrm>
        </p:grpSpPr>
        <p:pic>
          <p:nvPicPr>
            <p:cNvPr id="2" name="Picture 1"/>
            <p:cNvPicPr>
              <a:picLocks noChangeAspect="1"/>
            </p:cNvPicPr>
            <p:nvPr/>
          </p:nvPicPr>
          <p:blipFill>
            <a:blip r:embed="rId4"/>
            <a:stretch>
              <a:fillRect/>
            </a:stretch>
          </p:blipFill>
          <p:spPr>
            <a:xfrm>
              <a:off x="6038850" y="160421"/>
              <a:ext cx="2857500" cy="2095500"/>
            </a:xfrm>
            <a:prstGeom prst="rect">
              <a:avLst/>
            </a:prstGeom>
          </p:spPr>
        </p:pic>
        <p:sp>
          <p:nvSpPr>
            <p:cNvPr id="3" name="Rectangle 2"/>
            <p:cNvSpPr/>
            <p:nvPr/>
          </p:nvSpPr>
          <p:spPr>
            <a:xfrm>
              <a:off x="7780421" y="1515979"/>
              <a:ext cx="802105" cy="280737"/>
            </a:xfrm>
            <a:prstGeom prst="rect">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triped Right Arrow 7"/>
          <p:cNvSpPr/>
          <p:nvPr/>
        </p:nvSpPr>
        <p:spPr>
          <a:xfrm rot="20224229" flipH="1">
            <a:off x="5984923" y="836858"/>
            <a:ext cx="2998451" cy="1432686"/>
          </a:xfrm>
          <a:prstGeom prst="stripedRightArrow">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Network portion of the address due to the subnet mask</a:t>
            </a:r>
          </a:p>
        </p:txBody>
      </p:sp>
      <p:pic>
        <p:nvPicPr>
          <p:cNvPr id="6" name="Picture 5"/>
          <p:cNvPicPr>
            <a:picLocks noChangeAspect="1"/>
          </p:cNvPicPr>
          <p:nvPr/>
        </p:nvPicPr>
        <p:blipFill>
          <a:blip r:embed="rId5"/>
          <a:stretch>
            <a:fillRect/>
          </a:stretch>
        </p:blipFill>
        <p:spPr>
          <a:xfrm>
            <a:off x="2441693" y="3057168"/>
            <a:ext cx="4886325" cy="1714500"/>
          </a:xfrm>
          <a:prstGeom prst="rect">
            <a:avLst/>
          </a:prstGeom>
        </p:spPr>
      </p:pic>
    </p:spTree>
    <p:custDataLst>
      <p:tags r:id="rId1"/>
    </p:custDataLst>
    <p:extLst>
      <p:ext uri="{BB962C8B-B14F-4D97-AF65-F5344CB8AC3E}">
        <p14:creationId xmlns:p14="http://schemas.microsoft.com/office/powerpoint/2010/main" val="150147980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IPv6 Address Format</a:t>
            </a:r>
          </a:p>
        </p:txBody>
      </p:sp>
      <p:sp>
        <p:nvSpPr>
          <p:cNvPr id="7" name="Content Placeholder 2"/>
          <p:cNvSpPr>
            <a:spLocks noGrp="1"/>
          </p:cNvSpPr>
          <p:nvPr>
            <p:ph idx="1"/>
          </p:nvPr>
        </p:nvSpPr>
        <p:spPr>
          <a:xfrm>
            <a:off x="144065" y="798944"/>
            <a:ext cx="2960082" cy="4155319"/>
          </a:xfrm>
        </p:spPr>
        <p:txBody>
          <a:bodyPr/>
          <a:lstStyle/>
          <a:p>
            <a:r>
              <a:rPr lang="en-US" altLang="en-US" dirty="0"/>
              <a:t>Rules:</a:t>
            </a:r>
          </a:p>
          <a:p>
            <a:pPr lvl="1"/>
            <a:r>
              <a:rPr lang="en-US" altLang="en-US" dirty="0"/>
              <a:t>Omit leading 0s – 0db8 can be db8</a:t>
            </a:r>
          </a:p>
          <a:p>
            <a:pPr lvl="1"/>
            <a:r>
              <a:rPr lang="en-US" altLang="en-US" dirty="0"/>
              <a:t>Omit all 0 segments – use double colons (::)</a:t>
            </a:r>
          </a:p>
          <a:p>
            <a:pPr lvl="1"/>
            <a:endParaRPr lang="en-US" altLang="en-US" dirty="0"/>
          </a:p>
          <a:p>
            <a:pPr lvl="1"/>
            <a:endParaRPr lang="en-US" altLang="en-US" dirty="0"/>
          </a:p>
          <a:p>
            <a:pPr lvl="1"/>
            <a:endParaRPr lang="en-US" altLang="en-US" dirty="0"/>
          </a:p>
        </p:txBody>
      </p:sp>
      <p:pic>
        <p:nvPicPr>
          <p:cNvPr id="5" name="Picture 4" descr="&quot;Compressing an IPv6 Address Format&quot;&#10;There are four images on this slide. Figure 1 on this page is a diagram that shows the following fully expanded IPv6 addresses: 2001:0db8:0000:1111:0000:0000:0000:0200, fe80:0000:0000:0000:0123:4567:89ab:cdef, ff02:0000:0000:0000:0000:0000:0000:0001.Figure 2 on this page is a diagram that demonstrates how to compress an IPv6 address by omitting leading zeros as follows: Fully expanded, 2001:0db8:0000:1111:0000:0000:0000:0200. No leading zeroes, 2001:db8:0:1111:0:0:0:200 Compressed, 2001:db8:0:1111::200. Figure 3 on this page is a diagram that demonstrates how to compress an IPv6 address by omitting all zero segments as follows: Fully expanded, fe80:0000:0000:0000:0123:4567:89ab:cdef. No leading zeroes, fe80:0:0:0:123:4567:89ab:cdef Compressed, fe80::123:4567:89ab:cdef.Figure 4 on this page is a diagram that demonstrates another example of how to compress an IPv6 address by omitting all zero segments as follows: Fully expanded, ff02:0000:0000:0000:0000:0000:0000:0001. No leading zeroes, ff02:0:0:0:0:0:1 Compressed, ff02::1."/>
          <p:cNvPicPr>
            <a:picLocks noChangeAspect="1"/>
          </p:cNvPicPr>
          <p:nvPr/>
        </p:nvPicPr>
        <p:blipFill>
          <a:blip r:embed="rId4"/>
          <a:stretch>
            <a:fillRect/>
          </a:stretch>
        </p:blipFill>
        <p:spPr>
          <a:xfrm>
            <a:off x="3647825" y="1049250"/>
            <a:ext cx="4543425" cy="895350"/>
          </a:xfrm>
          <a:prstGeom prst="rect">
            <a:avLst/>
          </a:prstGeom>
        </p:spPr>
      </p:pic>
      <p:pic>
        <p:nvPicPr>
          <p:cNvPr id="9" name="Picture 8"/>
          <p:cNvPicPr>
            <a:picLocks noChangeAspect="1"/>
          </p:cNvPicPr>
          <p:nvPr/>
        </p:nvPicPr>
        <p:blipFill>
          <a:blip r:embed="rId5"/>
          <a:stretch>
            <a:fillRect/>
          </a:stretch>
        </p:blipFill>
        <p:spPr>
          <a:xfrm>
            <a:off x="3511217" y="2128582"/>
            <a:ext cx="4800600" cy="533400"/>
          </a:xfrm>
          <a:prstGeom prst="rect">
            <a:avLst/>
          </a:prstGeom>
        </p:spPr>
      </p:pic>
      <p:pic>
        <p:nvPicPr>
          <p:cNvPr id="10" name="Picture 9"/>
          <p:cNvPicPr>
            <a:picLocks noChangeAspect="1"/>
          </p:cNvPicPr>
          <p:nvPr/>
        </p:nvPicPr>
        <p:blipFill>
          <a:blip r:embed="rId6"/>
          <a:stretch>
            <a:fillRect/>
          </a:stretch>
        </p:blipFill>
        <p:spPr>
          <a:xfrm>
            <a:off x="3482392" y="2882561"/>
            <a:ext cx="4811378" cy="533539"/>
          </a:xfrm>
          <a:prstGeom prst="rect">
            <a:avLst/>
          </a:prstGeom>
        </p:spPr>
      </p:pic>
      <p:pic>
        <p:nvPicPr>
          <p:cNvPr id="11" name="Picture 10"/>
          <p:cNvPicPr>
            <a:picLocks noChangeAspect="1"/>
          </p:cNvPicPr>
          <p:nvPr/>
        </p:nvPicPr>
        <p:blipFill>
          <a:blip r:embed="rId7"/>
          <a:stretch>
            <a:fillRect/>
          </a:stretch>
        </p:blipFill>
        <p:spPr>
          <a:xfrm>
            <a:off x="3499937" y="3628519"/>
            <a:ext cx="4791075" cy="533400"/>
          </a:xfrm>
          <a:prstGeom prst="rect">
            <a:avLst/>
          </a:prstGeom>
        </p:spPr>
      </p:pic>
    </p:spTree>
    <p:custDataLst>
      <p:tags r:id="rId1"/>
    </p:custDataLst>
    <p:extLst>
      <p:ext uri="{BB962C8B-B14F-4D97-AF65-F5344CB8AC3E}">
        <p14:creationId xmlns:p14="http://schemas.microsoft.com/office/powerpoint/2010/main" val="408746258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Static Addressing</a:t>
            </a:r>
          </a:p>
        </p:txBody>
      </p:sp>
      <p:sp>
        <p:nvSpPr>
          <p:cNvPr id="7" name="Content Placeholder 2"/>
          <p:cNvSpPr>
            <a:spLocks noGrp="1"/>
          </p:cNvSpPr>
          <p:nvPr>
            <p:ph idx="1"/>
          </p:nvPr>
        </p:nvSpPr>
        <p:spPr>
          <a:xfrm>
            <a:off x="63855" y="911239"/>
            <a:ext cx="2787500" cy="4155319"/>
          </a:xfrm>
        </p:spPr>
        <p:txBody>
          <a:bodyPr/>
          <a:lstStyle/>
          <a:p>
            <a:r>
              <a:rPr lang="en-US" altLang="en-US" dirty="0"/>
              <a:t>Static address information needed for communication with other networks and the internet:</a:t>
            </a:r>
          </a:p>
          <a:p>
            <a:pPr lvl="1"/>
            <a:r>
              <a:rPr lang="en-US" altLang="en-US" dirty="0"/>
              <a:t>IP address</a:t>
            </a:r>
          </a:p>
          <a:p>
            <a:pPr lvl="1"/>
            <a:r>
              <a:rPr lang="en-US" altLang="en-US" dirty="0"/>
              <a:t>Subnet mask</a:t>
            </a:r>
          </a:p>
          <a:p>
            <a:pPr lvl="1"/>
            <a:r>
              <a:rPr lang="en-US" altLang="en-US" dirty="0"/>
              <a:t>Default gateway (address of router so information can be sent to other networks)</a:t>
            </a:r>
          </a:p>
          <a:p>
            <a:pPr lvl="1"/>
            <a:r>
              <a:rPr lang="en-US" altLang="en-US" dirty="0"/>
              <a:t>DNS server (converts domain names or URLs to IP addresses for easy reachability or remote web sites and devices)</a:t>
            </a:r>
          </a:p>
          <a:p>
            <a:pPr lvl="1"/>
            <a:endParaRPr lang="en-US" altLang="en-US" dirty="0"/>
          </a:p>
          <a:p>
            <a:pPr lvl="1"/>
            <a:endParaRPr lang="en-US" altLang="en-US" dirty="0"/>
          </a:p>
          <a:p>
            <a:pPr lvl="1"/>
            <a:endParaRPr lang="en-US" altLang="en-US" dirty="0"/>
          </a:p>
        </p:txBody>
      </p:sp>
      <p:pic>
        <p:nvPicPr>
          <p:cNvPr id="2" name="Picture 1" descr="&quot;Static Addressing&quot;&#10;There are two images on this slide. Figure 1 on this page is an image of the Internet Protocol Version 4 (TCP/IPv4) Properties dialog box that shows the following IP address configuration information assigned to a host. IP address: 192.168.200.8, Subnet mask: 255.255.255.0, Default gateway: 192.168.200.1, Preferred DNS server: 192.168.200.10. Figure 2 is an image of Internet Protocol Version 6 (TCP/IPv6) Properties box that shows an IPv6 address 2001:db8:cafe:200::8, subnet prefix length of 64, a default gateway of 2001:db8:cafe:200::1, and a DNS server address of 2001:4860:4860::8888"/>
          <p:cNvPicPr>
            <a:picLocks noChangeAspect="1"/>
          </p:cNvPicPr>
          <p:nvPr/>
        </p:nvPicPr>
        <p:blipFill>
          <a:blip r:embed="rId4"/>
          <a:stretch>
            <a:fillRect/>
          </a:stretch>
        </p:blipFill>
        <p:spPr>
          <a:xfrm>
            <a:off x="2899610" y="240882"/>
            <a:ext cx="2895600" cy="3057525"/>
          </a:xfrm>
          <a:prstGeom prst="rect">
            <a:avLst/>
          </a:prstGeom>
        </p:spPr>
      </p:pic>
      <p:pic>
        <p:nvPicPr>
          <p:cNvPr id="3" name="Picture 2"/>
          <p:cNvPicPr>
            <a:picLocks noChangeAspect="1"/>
          </p:cNvPicPr>
          <p:nvPr/>
        </p:nvPicPr>
        <p:blipFill>
          <a:blip r:embed="rId5"/>
          <a:stretch>
            <a:fillRect/>
          </a:stretch>
        </p:blipFill>
        <p:spPr>
          <a:xfrm>
            <a:off x="5705475" y="1445544"/>
            <a:ext cx="3438525" cy="2733675"/>
          </a:xfrm>
          <a:prstGeom prst="rect">
            <a:avLst/>
          </a:prstGeom>
        </p:spPr>
      </p:pic>
    </p:spTree>
    <p:custDataLst>
      <p:tags r:id="rId1"/>
    </p:custDataLst>
    <p:extLst>
      <p:ext uri="{BB962C8B-B14F-4D97-AF65-F5344CB8AC3E}">
        <p14:creationId xmlns:p14="http://schemas.microsoft.com/office/powerpoint/2010/main" val="163810989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Dynamic Addressing</a:t>
            </a:r>
          </a:p>
        </p:txBody>
      </p:sp>
      <p:sp>
        <p:nvSpPr>
          <p:cNvPr id="7" name="Content Placeholder 2"/>
          <p:cNvSpPr>
            <a:spLocks noGrp="1"/>
          </p:cNvSpPr>
          <p:nvPr>
            <p:ph idx="1"/>
          </p:nvPr>
        </p:nvSpPr>
        <p:spPr>
          <a:xfrm>
            <a:off x="5758803" y="1973179"/>
            <a:ext cx="2960082" cy="2716390"/>
          </a:xfrm>
        </p:spPr>
        <p:txBody>
          <a:bodyPr/>
          <a:lstStyle/>
          <a:p>
            <a:r>
              <a:rPr lang="en-US" altLang="en-US" dirty="0"/>
              <a:t>IP addressing information comes from a DHCP server</a:t>
            </a:r>
          </a:p>
          <a:p>
            <a:pPr lvl="1"/>
            <a:endParaRPr lang="en-US" altLang="en-US" dirty="0"/>
          </a:p>
          <a:p>
            <a:pPr lvl="1"/>
            <a:endParaRPr lang="en-US" altLang="en-US" dirty="0"/>
          </a:p>
          <a:p>
            <a:pPr lvl="1"/>
            <a:endParaRPr lang="en-US" altLang="en-US" dirty="0"/>
          </a:p>
        </p:txBody>
      </p:sp>
      <p:pic>
        <p:nvPicPr>
          <p:cNvPr id="4" name="Picture 3" descr="&quot;Dynamic Addressing&quot;&#10;There is one image on this slide. The figure on this page is an image of the Internet Protocol Version 4 (TCP/IPv4) Properties dialog box that shows both the ‘Obtain an IP address automatically’ and ‘Obtain DNS server address automatically’ radio buttons selected. An arrow points to the Obtain an IP address automatically selection. Text on the arrow reads Use this setting."/>
          <p:cNvPicPr>
            <a:picLocks noChangeAspect="1"/>
          </p:cNvPicPr>
          <p:nvPr/>
        </p:nvPicPr>
        <p:blipFill>
          <a:blip r:embed="rId4"/>
          <a:stretch>
            <a:fillRect/>
          </a:stretch>
        </p:blipFill>
        <p:spPr>
          <a:xfrm>
            <a:off x="1888958" y="820654"/>
            <a:ext cx="3505200" cy="4095750"/>
          </a:xfrm>
          <a:prstGeom prst="rect">
            <a:avLst/>
          </a:prstGeom>
        </p:spPr>
      </p:pic>
      <p:sp>
        <p:nvSpPr>
          <p:cNvPr id="8" name="Striped Right Arrow 7"/>
          <p:cNvSpPr/>
          <p:nvPr/>
        </p:nvSpPr>
        <p:spPr>
          <a:xfrm rot="20304919">
            <a:off x="287827" y="1811823"/>
            <a:ext cx="1913664" cy="1130511"/>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Use this setting</a:t>
            </a:r>
          </a:p>
        </p:txBody>
      </p:sp>
    </p:spTree>
    <p:custDataLst>
      <p:tags r:id="rId1"/>
    </p:custDataLst>
    <p:extLst>
      <p:ext uri="{BB962C8B-B14F-4D97-AF65-F5344CB8AC3E}">
        <p14:creationId xmlns:p14="http://schemas.microsoft.com/office/powerpoint/2010/main" val="320492074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Addressing</a:t>
            </a:r>
            <a:br>
              <a:rPr lang="en-US" altLang="en-US" sz="1600" dirty="0"/>
            </a:br>
            <a:r>
              <a:rPr lang="en-US" altLang="en-US" dirty="0"/>
              <a:t>Link-local IPv4 and IPv6 Addresses</a:t>
            </a:r>
          </a:p>
        </p:txBody>
      </p:sp>
      <p:sp>
        <p:nvSpPr>
          <p:cNvPr id="7" name="Content Placeholder 2"/>
          <p:cNvSpPr>
            <a:spLocks noGrp="1"/>
          </p:cNvSpPr>
          <p:nvPr>
            <p:ph idx="1"/>
          </p:nvPr>
        </p:nvSpPr>
        <p:spPr>
          <a:xfrm>
            <a:off x="144065" y="798944"/>
            <a:ext cx="2936019" cy="4155319"/>
          </a:xfrm>
        </p:spPr>
        <p:txBody>
          <a:bodyPr/>
          <a:lstStyle/>
          <a:p>
            <a:r>
              <a:rPr lang="en-US" altLang="en-US" dirty="0"/>
              <a:t>IPv4 device uses if the device cannot obtain an IPv4 IP address.</a:t>
            </a:r>
          </a:p>
          <a:p>
            <a:r>
              <a:rPr lang="en-US" altLang="en-US" dirty="0"/>
              <a:t>IPv6 device must always have a dynamic or manually configured link-local IPv6 IP address.</a:t>
            </a:r>
          </a:p>
        </p:txBody>
      </p:sp>
      <p:pic>
        <p:nvPicPr>
          <p:cNvPr id="5" name="Picture 4" descr="&quot;Link-local IPv4 and IPv6 addresses&quot;&#10;The figure shows a router with a switch connected. The router also has two other networks attached. The router is configured with the same fe80::1/64 IPv6 link-local address on all three interfaces. On one of the LANs, there are two computers, a server, and a printer attached to the switch. A computer is using link-local source and destination addresses to send a job to the printer. The router would not forward this job to another LAN because link-local addresses is local to the link."/>
          <p:cNvPicPr>
            <a:picLocks noChangeAspect="1"/>
          </p:cNvPicPr>
          <p:nvPr/>
        </p:nvPicPr>
        <p:blipFill>
          <a:blip r:embed="rId4"/>
          <a:stretch>
            <a:fillRect/>
          </a:stretch>
        </p:blipFill>
        <p:spPr>
          <a:xfrm>
            <a:off x="3905107" y="970548"/>
            <a:ext cx="3749484" cy="3544553"/>
          </a:xfrm>
          <a:prstGeom prst="rect">
            <a:avLst/>
          </a:prstGeom>
        </p:spPr>
      </p:pic>
    </p:spTree>
    <p:custDataLst>
      <p:tags r:id="rId1"/>
    </p:custDataLst>
    <p:extLst>
      <p:ext uri="{BB962C8B-B14F-4D97-AF65-F5344CB8AC3E}">
        <p14:creationId xmlns:p14="http://schemas.microsoft.com/office/powerpoint/2010/main" val="286940473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NIC</a:t>
            </a:r>
            <a:br>
              <a:rPr lang="en-US" altLang="en-US" dirty="0"/>
            </a:br>
            <a:r>
              <a:rPr lang="en-US" altLang="en-US" dirty="0"/>
              <a:t>Packet Tracer – Add Computers to an Existing Network</a:t>
            </a:r>
          </a:p>
        </p:txBody>
      </p:sp>
      <p:sp>
        <p:nvSpPr>
          <p:cNvPr id="2" name="TextBox 1">
            <a:extLst>
              <a:ext uri="{FF2B5EF4-FFF2-40B4-BE49-F238E27FC236}">
                <a16:creationId xmlns:a16="http://schemas.microsoft.com/office/drawing/2014/main" id="{A803BDA6-B5D1-4AF9-BBA1-32E9F7009553}"/>
              </a:ext>
            </a:extLst>
          </p:cNvPr>
          <p:cNvSpPr txBox="1"/>
          <p:nvPr/>
        </p:nvSpPr>
        <p:spPr>
          <a:xfrm>
            <a:off x="986252" y="1676589"/>
            <a:ext cx="6466600" cy="1200329"/>
          </a:xfrm>
          <a:prstGeom prst="rect">
            <a:avLst/>
          </a:prstGeom>
          <a:noFill/>
        </p:spPr>
        <p:txBody>
          <a:bodyPr wrap="square" rtlCol="0">
            <a:spAutoFit/>
          </a:bodyPr>
          <a:lstStyle/>
          <a:p>
            <a:r>
              <a:rPr lang="en-US" dirty="0"/>
              <a:t>In this Packet Tracer activity, you will configure the computers to use DHCP, configure static addressing, use ipconfig to retrieve host IPv4 information, and use ping to verify connectivity.</a:t>
            </a:r>
          </a:p>
        </p:txBody>
      </p:sp>
    </p:spTree>
    <p:custDataLst>
      <p:tags r:id="rId1"/>
    </p:custDataLst>
    <p:extLst>
      <p:ext uri="{BB962C8B-B14F-4D97-AF65-F5344CB8AC3E}">
        <p14:creationId xmlns:p14="http://schemas.microsoft.com/office/powerpoint/2010/main" val="16527343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9144000" cy="661201"/>
          </a:xfrm>
        </p:spPr>
        <p:txBody>
          <a:bodyPr/>
          <a:lstStyle/>
          <a:p>
            <a:r>
              <a:rPr lang="en-US" altLang="en-US" sz="1600" dirty="0"/>
              <a:t>Configure a NIC</a:t>
            </a:r>
            <a:br>
              <a:rPr lang="en-US" altLang="en-US" sz="1600" dirty="0"/>
            </a:br>
            <a:r>
              <a:rPr lang="en-US" altLang="en-US" dirty="0"/>
              <a:t>Network Design</a:t>
            </a:r>
          </a:p>
        </p:txBody>
      </p:sp>
      <p:sp>
        <p:nvSpPr>
          <p:cNvPr id="7" name="Content Placeholder 2"/>
          <p:cNvSpPr>
            <a:spLocks noGrp="1"/>
          </p:cNvSpPr>
          <p:nvPr>
            <p:ph idx="1"/>
          </p:nvPr>
        </p:nvSpPr>
        <p:spPr>
          <a:xfrm>
            <a:off x="144066" y="798944"/>
            <a:ext cx="2181264" cy="4155319"/>
          </a:xfrm>
        </p:spPr>
        <p:txBody>
          <a:bodyPr/>
          <a:lstStyle/>
          <a:p>
            <a:r>
              <a:rPr lang="en-US" altLang="en-US" dirty="0"/>
              <a:t>Network components</a:t>
            </a:r>
          </a:p>
          <a:p>
            <a:r>
              <a:rPr lang="en-US" altLang="en-US" dirty="0"/>
              <a:t>Network design</a:t>
            </a:r>
          </a:p>
        </p:txBody>
      </p:sp>
      <p:pic>
        <p:nvPicPr>
          <p:cNvPr id="2" name="Picture 1" descr="&quot;Network Design&quot;&#10;The figure on this page is a topology of the following typical home network. In small businesses and homes, wireless routers perform the role of the access point, Ethernet switch, and router. A desktop computer is connected to a wireless router. The wireless router is connected to a broadband modem. The broadband modem is connected to the ISP’s router."/>
          <p:cNvPicPr>
            <a:picLocks noChangeAspect="1"/>
          </p:cNvPicPr>
          <p:nvPr/>
        </p:nvPicPr>
        <p:blipFill>
          <a:blip r:embed="rId4"/>
          <a:stretch>
            <a:fillRect/>
          </a:stretch>
        </p:blipFill>
        <p:spPr>
          <a:xfrm>
            <a:off x="2833299" y="948400"/>
            <a:ext cx="5762625" cy="3609975"/>
          </a:xfrm>
          <a:prstGeom prst="rect">
            <a:avLst/>
          </a:prstGeom>
        </p:spPr>
      </p:pic>
      <p:sp>
        <p:nvSpPr>
          <p:cNvPr id="6" name="TextBox 5"/>
          <p:cNvSpPr txBox="1"/>
          <p:nvPr/>
        </p:nvSpPr>
        <p:spPr>
          <a:xfrm>
            <a:off x="3715447" y="1472844"/>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Typical Home Network</a:t>
            </a:r>
          </a:p>
        </p:txBody>
      </p:sp>
    </p:spTree>
    <p:custDataLst>
      <p:tags r:id="rId1"/>
    </p:custDataLst>
    <p:extLst>
      <p:ext uri="{BB962C8B-B14F-4D97-AF65-F5344CB8AC3E}">
        <p14:creationId xmlns:p14="http://schemas.microsoft.com/office/powerpoint/2010/main" val="72685156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NIC</a:t>
            </a:r>
            <a:br>
              <a:rPr lang="en-US" altLang="en-US" sz="1600" dirty="0"/>
            </a:br>
            <a:r>
              <a:rPr lang="en-US" altLang="en-US" dirty="0"/>
              <a:t>Selecting a NIC</a:t>
            </a:r>
          </a:p>
        </p:txBody>
      </p:sp>
      <p:pic>
        <p:nvPicPr>
          <p:cNvPr id="4" name="Picture 3" descr="&quot;Selecting a NIC&quot;&#10;The figure on this page shows images of the following three different network interface cards (NICs): Ethernet PCI Express interface card, Wireless PCI Express interface card, and a Wireless USB."/>
          <p:cNvPicPr>
            <a:picLocks noChangeAspect="1"/>
          </p:cNvPicPr>
          <p:nvPr/>
        </p:nvPicPr>
        <p:blipFill>
          <a:blip r:embed="rId4"/>
          <a:stretch>
            <a:fillRect/>
          </a:stretch>
        </p:blipFill>
        <p:spPr>
          <a:xfrm>
            <a:off x="2576262" y="613610"/>
            <a:ext cx="5162550" cy="3467100"/>
          </a:xfrm>
          <a:prstGeom prst="rect">
            <a:avLst/>
          </a:prstGeom>
        </p:spPr>
      </p:pic>
      <p:sp>
        <p:nvSpPr>
          <p:cNvPr id="6" name="TextBox 5"/>
          <p:cNvSpPr txBox="1"/>
          <p:nvPr/>
        </p:nvSpPr>
        <p:spPr>
          <a:xfrm>
            <a:off x="3105847" y="2034317"/>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Wired Ethernet</a:t>
            </a:r>
          </a:p>
        </p:txBody>
      </p:sp>
      <p:sp>
        <p:nvSpPr>
          <p:cNvPr id="8" name="TextBox 7"/>
          <p:cNvSpPr txBox="1"/>
          <p:nvPr/>
        </p:nvSpPr>
        <p:spPr>
          <a:xfrm>
            <a:off x="5800921" y="1954107"/>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Wireless Ethernet</a:t>
            </a:r>
          </a:p>
        </p:txBody>
      </p:sp>
      <p:sp>
        <p:nvSpPr>
          <p:cNvPr id="9" name="TextBox 8"/>
          <p:cNvSpPr txBox="1"/>
          <p:nvPr/>
        </p:nvSpPr>
        <p:spPr>
          <a:xfrm>
            <a:off x="4389215" y="3855096"/>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Wireless Ethernet</a:t>
            </a:r>
          </a:p>
        </p:txBody>
      </p:sp>
    </p:spTree>
    <p:custDataLst>
      <p:tags r:id="rId1"/>
    </p:custDataLst>
    <p:extLst>
      <p:ext uri="{BB962C8B-B14F-4D97-AF65-F5344CB8AC3E}">
        <p14:creationId xmlns:p14="http://schemas.microsoft.com/office/powerpoint/2010/main" val="5805607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NIC</a:t>
            </a:r>
            <a:br>
              <a:rPr lang="en-US" altLang="en-US" sz="1600" dirty="0"/>
            </a:br>
            <a:r>
              <a:rPr lang="en-US" altLang="en-US" dirty="0"/>
              <a:t>Installing and Updating a NIC</a:t>
            </a:r>
          </a:p>
        </p:txBody>
      </p:sp>
      <p:sp>
        <p:nvSpPr>
          <p:cNvPr id="7" name="Content Placeholder 2"/>
          <p:cNvSpPr>
            <a:spLocks noGrp="1"/>
          </p:cNvSpPr>
          <p:nvPr>
            <p:ph idx="1"/>
          </p:nvPr>
        </p:nvSpPr>
        <p:spPr>
          <a:xfrm>
            <a:off x="144065" y="798944"/>
            <a:ext cx="2936019" cy="4155319"/>
          </a:xfrm>
        </p:spPr>
        <p:txBody>
          <a:bodyPr/>
          <a:lstStyle/>
          <a:p>
            <a:r>
              <a:rPr lang="en-US" altLang="en-US" dirty="0"/>
              <a:t>If installing a wireless NIC, ensure antenna is positioned for optimum reachability</a:t>
            </a:r>
          </a:p>
          <a:p>
            <a:r>
              <a:rPr lang="en-US" altLang="en-US" dirty="0"/>
              <a:t>Use </a:t>
            </a:r>
            <a:r>
              <a:rPr lang="en-US" altLang="en-US" b="1" dirty="0"/>
              <a:t>Device Manager </a:t>
            </a:r>
            <a:r>
              <a:rPr lang="en-US" altLang="en-US" dirty="0"/>
              <a:t>to view the driver details:</a:t>
            </a:r>
          </a:p>
          <a:p>
            <a:pPr lvl="1"/>
            <a:r>
              <a:rPr lang="en-US" altLang="en-US" dirty="0"/>
              <a:t>Expand the </a:t>
            </a:r>
            <a:r>
              <a:rPr lang="en-US" altLang="en-US" i="1" dirty="0"/>
              <a:t>Network adapters</a:t>
            </a:r>
            <a:r>
              <a:rPr lang="en-US" altLang="en-US" dirty="0"/>
              <a:t> category</a:t>
            </a:r>
          </a:p>
          <a:p>
            <a:pPr lvl="1"/>
            <a:r>
              <a:rPr lang="en-US" altLang="en-US" dirty="0"/>
              <a:t>Right-click on specific NIC &gt; </a:t>
            </a:r>
            <a:r>
              <a:rPr lang="en-US" altLang="en-US" i="1" dirty="0"/>
              <a:t>Properties</a:t>
            </a:r>
            <a:r>
              <a:rPr lang="en-US" altLang="en-US" dirty="0"/>
              <a:t> or </a:t>
            </a:r>
            <a:r>
              <a:rPr lang="en-US" altLang="en-US" i="1" dirty="0"/>
              <a:t>Update driver</a:t>
            </a:r>
          </a:p>
        </p:txBody>
      </p:sp>
      <p:pic>
        <p:nvPicPr>
          <p:cNvPr id="3" name="Picture 2" descr="&quot;Installing and Updating a NIC&quot;&#10;The figure on this page is an image of the Windows Device Manager utility. The figure also shows an image of the Broadcom NetXtreme Gigabit Ethernet Properties dialog box with the ‘Driver Details’ button selected."/>
          <p:cNvPicPr>
            <a:picLocks noChangeAspect="1"/>
          </p:cNvPicPr>
          <p:nvPr/>
        </p:nvPicPr>
        <p:blipFill>
          <a:blip r:embed="rId4"/>
          <a:stretch>
            <a:fillRect/>
          </a:stretch>
        </p:blipFill>
        <p:spPr>
          <a:xfrm>
            <a:off x="3219450" y="760496"/>
            <a:ext cx="5753100" cy="3943350"/>
          </a:xfrm>
          <a:prstGeom prst="rect">
            <a:avLst/>
          </a:prstGeom>
        </p:spPr>
      </p:pic>
    </p:spTree>
    <p:custDataLst>
      <p:tags r:id="rId1"/>
    </p:custDataLst>
    <p:extLst>
      <p:ext uri="{BB962C8B-B14F-4D97-AF65-F5344CB8AC3E}">
        <p14:creationId xmlns:p14="http://schemas.microsoft.com/office/powerpoint/2010/main" val="140890466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9603" cy="1802391"/>
          </a:xfrm>
        </p:spPr>
        <p:txBody>
          <a:bodyPr/>
          <a:lstStyle/>
          <a:p>
            <a:r>
              <a:rPr lang="en-US" dirty="0">
                <a:solidFill>
                  <a:schemeClr val="accent5">
                    <a:lumMod val="40000"/>
                    <a:lumOff val="60000"/>
                  </a:schemeClr>
                </a:solidFill>
              </a:rPr>
              <a:t>Chapter 6: Applied Networking </a:t>
            </a:r>
          </a:p>
        </p:txBody>
      </p:sp>
      <p:sp>
        <p:nvSpPr>
          <p:cNvPr id="3" name="Rectangle 2"/>
          <p:cNvSpPr/>
          <p:nvPr/>
        </p:nvSpPr>
        <p:spPr>
          <a:xfrm>
            <a:off x="628650" y="3436035"/>
            <a:ext cx="4572000" cy="369332"/>
          </a:xfrm>
          <a:prstGeom prst="rect">
            <a:avLst/>
          </a:prstGeom>
        </p:spPr>
        <p:txBody>
          <a:bodyPr>
            <a:spAutoFit/>
          </a:bodyPr>
          <a:lstStyle/>
          <a:p>
            <a:r>
              <a:rPr lang="en-US" b="1" dirty="0">
                <a:solidFill>
                  <a:schemeClr val="bg2">
                    <a:lumMod val="40000"/>
                    <a:lumOff val="60000"/>
                  </a:schemeClr>
                </a:solidFill>
              </a:rPr>
              <a:t>IT Essentials 7.0 Planning Guide</a:t>
            </a:r>
          </a:p>
        </p:txBody>
      </p:sp>
    </p:spTree>
    <p:custDataLst>
      <p:tags r:id="rId1"/>
    </p:custDataLst>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NIC</a:t>
            </a:r>
            <a:br>
              <a:rPr lang="en-US" altLang="en-US" sz="1600" dirty="0"/>
            </a:br>
            <a:r>
              <a:rPr lang="en-US" altLang="en-US" dirty="0"/>
              <a:t>Configure a NIC</a:t>
            </a:r>
          </a:p>
        </p:txBody>
      </p:sp>
      <p:sp>
        <p:nvSpPr>
          <p:cNvPr id="8" name="Content Placeholder 2"/>
          <p:cNvSpPr>
            <a:spLocks noGrp="1"/>
          </p:cNvSpPr>
          <p:nvPr>
            <p:ph idx="1"/>
          </p:nvPr>
        </p:nvSpPr>
        <p:spPr>
          <a:xfrm>
            <a:off x="5582339" y="1276939"/>
            <a:ext cx="2936019" cy="1634703"/>
          </a:xfrm>
        </p:spPr>
        <p:txBody>
          <a:bodyPr/>
          <a:lstStyle/>
          <a:p>
            <a:r>
              <a:rPr lang="en-US" altLang="en-US" dirty="0"/>
              <a:t>Wireless devices including smart phones also need IP addresses to participate on a wireless network.</a:t>
            </a:r>
            <a:endParaRPr lang="en-US" altLang="en-US" i="1" dirty="0"/>
          </a:p>
        </p:txBody>
      </p:sp>
      <p:pic>
        <p:nvPicPr>
          <p:cNvPr id="4" name="Picture 3" descr="&quot;iPhone IP Address Settings&quot;&#10;This figure shows two images of iPhone IP address settings screens. The first image is of the HomeOffice-WLAN settings screen showing that automatic IP addressing is used and that the phone has IP address 10.10.10.30. The second images is the Configure IPv4 settings screen showing where static addressing is configured."/>
          <p:cNvPicPr>
            <a:picLocks noChangeAspect="1"/>
          </p:cNvPicPr>
          <p:nvPr/>
        </p:nvPicPr>
        <p:blipFill>
          <a:blip r:embed="rId4"/>
          <a:stretch>
            <a:fillRect/>
          </a:stretch>
        </p:blipFill>
        <p:spPr>
          <a:xfrm>
            <a:off x="681791" y="773037"/>
            <a:ext cx="4583530" cy="3842327"/>
          </a:xfrm>
          <a:prstGeom prst="rect">
            <a:avLst/>
          </a:prstGeom>
        </p:spPr>
      </p:pic>
    </p:spTree>
    <p:custDataLst>
      <p:tags r:id="rId1"/>
    </p:custDataLst>
    <p:extLst>
      <p:ext uri="{BB962C8B-B14F-4D97-AF65-F5344CB8AC3E}">
        <p14:creationId xmlns:p14="http://schemas.microsoft.com/office/powerpoint/2010/main" val="153230671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NIC</a:t>
            </a:r>
            <a:br>
              <a:rPr lang="en-US" altLang="en-US" sz="1600" dirty="0"/>
            </a:br>
            <a:r>
              <a:rPr lang="en-US" altLang="en-US" dirty="0"/>
              <a:t>ICMP</a:t>
            </a:r>
          </a:p>
        </p:txBody>
      </p:sp>
      <p:sp>
        <p:nvSpPr>
          <p:cNvPr id="8" name="Content Placeholder 2"/>
          <p:cNvSpPr>
            <a:spLocks noGrp="1"/>
          </p:cNvSpPr>
          <p:nvPr>
            <p:ph idx="1"/>
          </p:nvPr>
        </p:nvSpPr>
        <p:spPr>
          <a:xfrm>
            <a:off x="224276" y="1814052"/>
            <a:ext cx="4219575" cy="889043"/>
          </a:xfrm>
        </p:spPr>
        <p:txBody>
          <a:bodyPr/>
          <a:lstStyle/>
          <a:p>
            <a:r>
              <a:rPr lang="en-US" altLang="en-US" sz="1200" dirty="0"/>
              <a:t>Internet Control Message Protocol (ICMP) is used to test connectivity and send control and error messages.</a:t>
            </a:r>
          </a:p>
          <a:p>
            <a:r>
              <a:rPr lang="en-US" altLang="en-US" sz="1200" dirty="0"/>
              <a:t>The </a:t>
            </a:r>
            <a:r>
              <a:rPr lang="en-US" altLang="en-US" sz="1200" b="1" dirty="0">
                <a:latin typeface="Courier New" panose="02070309020205020404" pitchFamily="49" charset="0"/>
                <a:cs typeface="Courier New" panose="02070309020205020404" pitchFamily="49" charset="0"/>
              </a:rPr>
              <a:t>ping</a:t>
            </a:r>
            <a:r>
              <a:rPr lang="en-US" altLang="en-US" sz="1200" dirty="0"/>
              <a:t> command is part of ICMP.</a:t>
            </a:r>
          </a:p>
        </p:txBody>
      </p:sp>
      <p:pic>
        <p:nvPicPr>
          <p:cNvPr id="2" name="Picture 1" descr="&quot;Testing Connectivity with Ping&quot;&#10;There are two images on this slide. Figure 1 on this page is an image of the Command Line Interface (CLI) output for the ping /? command, listing the following options that you can use with the ping command:Option: “-t”, ping the specified host until stopped. To see statistics and continue – type Control-Break; to stop – type Control-C. Option: “-a”, resolve addresses to host names. Option: “-n count”, number of echo requests to send. “-1 size”, send buffer size. “-f”, set Don’t fragment flag in packet (IPv4-only). “-i TTL”, time to Live. “-v TOS”, Type of Service (IPV4-only. This setting has been deprecated and has no effect on the type of service field in the IP Header). “-r count”, record route for count hops (IPv4-only). “-s count”, timestamp for count hops (IPv4-only). “-j host-list”, loose source route along host-list (IPv4-only). “-k host-list”, strict source route along host-list (IPv4-only). “-w timeout”, timeout in milliseconds to wait for each reply. “-R”, use routing header to test reverse route also (IPv6-only). “-S srcaddr”, source address to use. “-4”, Force using IPv4. “-6”, force using IPv6. It has an arrow pointing to the usage ping output with text which reads ping command switch options. Figure 2 on this page shows the CLI output for ping www.cisco.com"/>
          <p:cNvPicPr>
            <a:picLocks noChangeAspect="1"/>
          </p:cNvPicPr>
          <p:nvPr/>
        </p:nvPicPr>
        <p:blipFill>
          <a:blip r:embed="rId4"/>
          <a:stretch>
            <a:fillRect/>
          </a:stretch>
        </p:blipFill>
        <p:spPr>
          <a:xfrm>
            <a:off x="5022207" y="1068392"/>
            <a:ext cx="4121793" cy="2928436"/>
          </a:xfrm>
          <a:prstGeom prst="rect">
            <a:avLst/>
          </a:prstGeom>
        </p:spPr>
      </p:pic>
      <p:pic>
        <p:nvPicPr>
          <p:cNvPr id="3" name="Picture 2"/>
          <p:cNvPicPr>
            <a:picLocks noChangeAspect="1"/>
          </p:cNvPicPr>
          <p:nvPr/>
        </p:nvPicPr>
        <p:blipFill>
          <a:blip r:embed="rId5"/>
          <a:stretch>
            <a:fillRect/>
          </a:stretch>
        </p:blipFill>
        <p:spPr>
          <a:xfrm>
            <a:off x="264443" y="2907881"/>
            <a:ext cx="4219575" cy="1685925"/>
          </a:xfrm>
          <a:prstGeom prst="rect">
            <a:avLst/>
          </a:prstGeom>
        </p:spPr>
      </p:pic>
      <p:sp>
        <p:nvSpPr>
          <p:cNvPr id="7" name="Striped Right Arrow 6"/>
          <p:cNvSpPr/>
          <p:nvPr/>
        </p:nvSpPr>
        <p:spPr>
          <a:xfrm>
            <a:off x="1983589" y="925009"/>
            <a:ext cx="2998451" cy="889043"/>
          </a:xfrm>
          <a:prstGeom prst="stripedRightArrow">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Courier New" panose="02070309020205020404" pitchFamily="49" charset="0"/>
                <a:cs typeface="Courier New" panose="02070309020205020404" pitchFamily="49" charset="0"/>
              </a:rPr>
              <a:t>ping</a:t>
            </a:r>
            <a:r>
              <a:rPr lang="en-US" sz="1200" dirty="0">
                <a:solidFill>
                  <a:schemeClr val="bg1"/>
                </a:solidFill>
              </a:rPr>
              <a:t> command switch options</a:t>
            </a:r>
          </a:p>
        </p:txBody>
      </p:sp>
    </p:spTree>
    <p:custDataLst>
      <p:tags r:id="rId1"/>
    </p:custDataLst>
    <p:extLst>
      <p:ext uri="{BB962C8B-B14F-4D97-AF65-F5344CB8AC3E}">
        <p14:creationId xmlns:p14="http://schemas.microsoft.com/office/powerpoint/2010/main" val="105821403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NIC</a:t>
            </a:r>
            <a:br>
              <a:rPr lang="en-US" altLang="en-US" dirty="0"/>
            </a:br>
            <a:r>
              <a:rPr lang="en-US" altLang="en-US" dirty="0"/>
              <a:t>Lab – configure a NIC to Use DHCP in Windows</a:t>
            </a:r>
          </a:p>
        </p:txBody>
      </p:sp>
      <p:sp>
        <p:nvSpPr>
          <p:cNvPr id="2" name="TextBox 1">
            <a:extLst>
              <a:ext uri="{FF2B5EF4-FFF2-40B4-BE49-F238E27FC236}">
                <a16:creationId xmlns:a16="http://schemas.microsoft.com/office/drawing/2014/main" id="{A803BDA6-B5D1-4AF9-BBA1-32E9F7009553}"/>
              </a:ext>
            </a:extLst>
          </p:cNvPr>
          <p:cNvSpPr txBox="1"/>
          <p:nvPr/>
        </p:nvSpPr>
        <p:spPr>
          <a:xfrm>
            <a:off x="1143567" y="1597931"/>
            <a:ext cx="6151968" cy="923330"/>
          </a:xfrm>
          <a:prstGeom prst="rect">
            <a:avLst/>
          </a:prstGeom>
          <a:noFill/>
        </p:spPr>
        <p:txBody>
          <a:bodyPr wrap="square" rtlCol="0">
            <a:spAutoFit/>
          </a:bodyPr>
          <a:lstStyle/>
          <a:p>
            <a:r>
              <a:rPr lang="en-US" dirty="0"/>
              <a:t>In this lab, you will configure an Ethernet NIC to use DHCP to obtain an IP address and test connectivity between two computers.</a:t>
            </a:r>
          </a:p>
        </p:txBody>
      </p:sp>
    </p:spTree>
    <p:custDataLst>
      <p:tags r:id="rId1"/>
    </p:custDataLst>
    <p:extLst>
      <p:ext uri="{BB962C8B-B14F-4D97-AF65-F5344CB8AC3E}">
        <p14:creationId xmlns:p14="http://schemas.microsoft.com/office/powerpoint/2010/main" val="395245855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Video Explanation – Configure a Wired and Wireless Network </a:t>
            </a:r>
          </a:p>
        </p:txBody>
      </p:sp>
      <p:sp>
        <p:nvSpPr>
          <p:cNvPr id="4" name="TextBox 3">
            <a:extLst>
              <a:ext uri="{FF2B5EF4-FFF2-40B4-BE49-F238E27FC236}">
                <a16:creationId xmlns:a16="http://schemas.microsoft.com/office/drawing/2014/main" id="{03477EFC-F452-4510-B760-C12321A9065E}"/>
              </a:ext>
            </a:extLst>
          </p:cNvPr>
          <p:cNvSpPr txBox="1"/>
          <p:nvPr/>
        </p:nvSpPr>
        <p:spPr>
          <a:xfrm>
            <a:off x="546340" y="1270958"/>
            <a:ext cx="7827784" cy="2308324"/>
          </a:xfrm>
          <a:prstGeom prst="rect">
            <a:avLst/>
          </a:prstGeom>
          <a:noFill/>
        </p:spPr>
        <p:txBody>
          <a:bodyPr wrap="none" rtlCol="0">
            <a:spAutoFit/>
          </a:bodyPr>
          <a:lstStyle/>
          <a:p>
            <a:r>
              <a:rPr lang="en-US" dirty="0"/>
              <a:t>This is a video explanation about configuring a wired and wireless network:</a:t>
            </a:r>
          </a:p>
          <a:p>
            <a:pPr marL="285750" indent="-285750">
              <a:buFont typeface="Arial" panose="020B0604020202020204" pitchFamily="34" charset="0"/>
              <a:buChar char="•"/>
            </a:pPr>
            <a:r>
              <a:rPr lang="en-US" dirty="0"/>
              <a:t>Connect Cables</a:t>
            </a:r>
          </a:p>
          <a:p>
            <a:pPr marL="285750" indent="-285750">
              <a:buFont typeface="Arial" panose="020B0604020202020204" pitchFamily="34" charset="0"/>
              <a:buChar char="•"/>
            </a:pPr>
            <a:r>
              <a:rPr lang="en-US" dirty="0"/>
              <a:t>Wireless Router Web Page</a:t>
            </a:r>
          </a:p>
          <a:p>
            <a:pPr marL="285750" indent="-285750">
              <a:buFont typeface="Arial" panose="020B0604020202020204" pitchFamily="34" charset="0"/>
              <a:buChar char="•"/>
            </a:pPr>
            <a:r>
              <a:rPr lang="en-US" dirty="0"/>
              <a:t>Change Password</a:t>
            </a:r>
          </a:p>
          <a:p>
            <a:pPr marL="285750" indent="-285750">
              <a:buFont typeface="Arial" panose="020B0604020202020204" pitchFamily="34" charset="0"/>
              <a:buChar char="•"/>
            </a:pPr>
            <a:r>
              <a:rPr lang="en-US" dirty="0"/>
              <a:t>WAN Settings</a:t>
            </a:r>
          </a:p>
          <a:p>
            <a:pPr marL="285750" indent="-285750">
              <a:buFont typeface="Arial" panose="020B0604020202020204" pitchFamily="34" charset="0"/>
              <a:buChar char="•"/>
            </a:pPr>
            <a:r>
              <a:rPr lang="en-US" dirty="0"/>
              <a:t>LAN Settings</a:t>
            </a:r>
          </a:p>
          <a:p>
            <a:pPr marL="285750" indent="-285750">
              <a:buFont typeface="Arial" panose="020B0604020202020204" pitchFamily="34" charset="0"/>
              <a:buChar char="•"/>
            </a:pPr>
            <a:r>
              <a:rPr lang="en-US" dirty="0"/>
              <a:t>Wireless Settings</a:t>
            </a:r>
          </a:p>
          <a:p>
            <a:pPr marL="285750" indent="-285750">
              <a:buFont typeface="Arial" panose="020B0604020202020204" pitchFamily="34" charset="0"/>
              <a:buChar char="•"/>
            </a:pPr>
            <a:r>
              <a:rPr lang="en-US" dirty="0"/>
              <a:t>Connect to the Wireless Network</a:t>
            </a:r>
          </a:p>
        </p:txBody>
      </p:sp>
    </p:spTree>
    <p:custDataLst>
      <p:tags r:id="rId1"/>
    </p:custDataLst>
    <p:extLst>
      <p:ext uri="{BB962C8B-B14F-4D97-AF65-F5344CB8AC3E}">
        <p14:creationId xmlns:p14="http://schemas.microsoft.com/office/powerpoint/2010/main" val="129432882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Connecting Wired Devices to the Internet</a:t>
            </a:r>
          </a:p>
        </p:txBody>
      </p:sp>
      <p:sp>
        <p:nvSpPr>
          <p:cNvPr id="4" name="Content Placeholder 2"/>
          <p:cNvSpPr>
            <a:spLocks noGrp="1"/>
          </p:cNvSpPr>
          <p:nvPr>
            <p:ph idx="1"/>
          </p:nvPr>
        </p:nvSpPr>
        <p:spPr>
          <a:xfrm>
            <a:off x="136046" y="875887"/>
            <a:ext cx="2703408" cy="3214797"/>
          </a:xfrm>
        </p:spPr>
        <p:txBody>
          <a:bodyPr/>
          <a:lstStyle/>
          <a:p>
            <a:pPr marL="0" indent="0">
              <a:buNone/>
            </a:pPr>
            <a:r>
              <a:rPr lang="en-US" altLang="en-US" dirty="0"/>
              <a:t>To connect a small office or home wired network device:</a:t>
            </a:r>
          </a:p>
          <a:p>
            <a:pPr marL="342900" indent="-342900">
              <a:buFont typeface="+mj-lt"/>
              <a:buAutoNum type="arabicPeriod"/>
            </a:pPr>
            <a:r>
              <a:rPr lang="en-US" altLang="en-US" dirty="0"/>
              <a:t>Connect the cable to device.</a:t>
            </a:r>
          </a:p>
          <a:p>
            <a:pPr marL="342900" indent="-342900">
              <a:buFont typeface="+mj-lt"/>
              <a:buAutoNum type="arabicPeriod"/>
            </a:pPr>
            <a:r>
              <a:rPr lang="en-US" altLang="en-US" dirty="0"/>
              <a:t>Connect other end of cable to switch (yellow port).</a:t>
            </a:r>
          </a:p>
          <a:p>
            <a:pPr marL="342900" indent="-342900">
              <a:buFont typeface="+mj-lt"/>
              <a:buAutoNum type="arabicPeriod"/>
            </a:pPr>
            <a:r>
              <a:rPr lang="en-US" altLang="en-US" dirty="0"/>
              <a:t>Connect cable between the wireless router (blue port) and the broadband modem.</a:t>
            </a:r>
          </a:p>
          <a:p>
            <a:pPr marL="342900" indent="-342900">
              <a:buFont typeface="+mj-lt"/>
              <a:buAutoNum type="arabicPeriod"/>
            </a:pPr>
            <a:endParaRPr lang="en-US" altLang="en-US" dirty="0"/>
          </a:p>
          <a:p>
            <a:pPr marL="342900" indent="-342900">
              <a:buFont typeface="+mj-lt"/>
              <a:buAutoNum type="arabicPeriod"/>
            </a:pPr>
            <a:endParaRPr lang="en-US" altLang="en-US" dirty="0"/>
          </a:p>
        </p:txBody>
      </p:sp>
      <p:pic>
        <p:nvPicPr>
          <p:cNvPr id="5" name="Picture 4" descr="&quot;Connecting Wired Devices to the Internet&quot;&#10;There are four images on this slide. Figure 1 shows an image of an Ethernet cable being plugged into a laptop. Figure 2 shows the back of a wireless access point with the power cable and two Ethernet cables plugged in. The left connector goes to the modem and the right connector goes to your PC. Figure 3 shows a DLS modem with Ethernet cables connected. Figure 4 on this page is a topology that shows a laptop computer connected to a wireless router. "/>
          <p:cNvPicPr>
            <a:picLocks noChangeAspect="1"/>
          </p:cNvPicPr>
          <p:nvPr/>
        </p:nvPicPr>
        <p:blipFill>
          <a:blip r:embed="rId4"/>
          <a:stretch>
            <a:fillRect/>
          </a:stretch>
        </p:blipFill>
        <p:spPr>
          <a:xfrm>
            <a:off x="2878362" y="859940"/>
            <a:ext cx="1693638" cy="1425044"/>
          </a:xfrm>
          <a:prstGeom prst="rect">
            <a:avLst/>
          </a:prstGeom>
        </p:spPr>
      </p:pic>
      <p:pic>
        <p:nvPicPr>
          <p:cNvPr id="2" name="Picture 1"/>
          <p:cNvPicPr>
            <a:picLocks noChangeAspect="1"/>
          </p:cNvPicPr>
          <p:nvPr/>
        </p:nvPicPr>
        <p:blipFill rotWithShape="1">
          <a:blip r:embed="rId5"/>
          <a:srcRect l="5704" r="4568"/>
          <a:stretch/>
        </p:blipFill>
        <p:spPr>
          <a:xfrm>
            <a:off x="5707626" y="3019404"/>
            <a:ext cx="2598822" cy="1512357"/>
          </a:xfrm>
          <a:prstGeom prst="rect">
            <a:avLst/>
          </a:prstGeom>
        </p:spPr>
      </p:pic>
      <p:pic>
        <p:nvPicPr>
          <p:cNvPr id="6" name="Picture 5"/>
          <p:cNvPicPr>
            <a:picLocks noChangeAspect="1"/>
          </p:cNvPicPr>
          <p:nvPr/>
        </p:nvPicPr>
        <p:blipFill>
          <a:blip r:embed="rId6"/>
          <a:stretch>
            <a:fillRect/>
          </a:stretch>
        </p:blipFill>
        <p:spPr>
          <a:xfrm>
            <a:off x="5557917" y="875887"/>
            <a:ext cx="2158915" cy="1573379"/>
          </a:xfrm>
          <a:prstGeom prst="rect">
            <a:avLst/>
          </a:prstGeom>
        </p:spPr>
      </p:pic>
      <p:sp>
        <p:nvSpPr>
          <p:cNvPr id="8" name="TextBox 7"/>
          <p:cNvSpPr txBox="1"/>
          <p:nvPr/>
        </p:nvSpPr>
        <p:spPr>
          <a:xfrm>
            <a:off x="6885847" y="2348731"/>
            <a:ext cx="1305733" cy="307777"/>
          </a:xfrm>
          <a:prstGeom prst="rect">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chemeClr val="bg1"/>
                </a:solidFill>
              </a:rPr>
              <a:t>To PC</a:t>
            </a:r>
          </a:p>
        </p:txBody>
      </p:sp>
      <p:sp>
        <p:nvSpPr>
          <p:cNvPr id="9" name="TextBox 8"/>
          <p:cNvSpPr txBox="1"/>
          <p:nvPr/>
        </p:nvSpPr>
        <p:spPr>
          <a:xfrm>
            <a:off x="5562373" y="2340710"/>
            <a:ext cx="1305733" cy="307777"/>
          </a:xfrm>
          <a:prstGeom prst="rect">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chemeClr val="bg1"/>
                </a:solidFill>
              </a:rPr>
              <a:t>To modem</a:t>
            </a:r>
          </a:p>
        </p:txBody>
      </p:sp>
      <p:pic>
        <p:nvPicPr>
          <p:cNvPr id="7" name="Picture 6"/>
          <p:cNvPicPr>
            <a:picLocks noChangeAspect="1"/>
          </p:cNvPicPr>
          <p:nvPr/>
        </p:nvPicPr>
        <p:blipFill rotWithShape="1">
          <a:blip r:embed="rId7"/>
          <a:srcRect t="27156"/>
          <a:stretch/>
        </p:blipFill>
        <p:spPr>
          <a:xfrm>
            <a:off x="2878362" y="3096127"/>
            <a:ext cx="2351643" cy="1623761"/>
          </a:xfrm>
          <a:prstGeom prst="rect">
            <a:avLst/>
          </a:prstGeom>
        </p:spPr>
      </p:pic>
    </p:spTree>
    <p:custDataLst>
      <p:tags r:id="rId1"/>
    </p:custDataLst>
    <p:extLst>
      <p:ext uri="{BB962C8B-B14F-4D97-AF65-F5344CB8AC3E}">
        <p14:creationId xmlns:p14="http://schemas.microsoft.com/office/powerpoint/2010/main" val="169899364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Logging into the Router</a:t>
            </a:r>
          </a:p>
        </p:txBody>
      </p:sp>
      <p:sp>
        <p:nvSpPr>
          <p:cNvPr id="4" name="Content Placeholder 2"/>
          <p:cNvSpPr>
            <a:spLocks noGrp="1"/>
          </p:cNvSpPr>
          <p:nvPr>
            <p:ph idx="1"/>
          </p:nvPr>
        </p:nvSpPr>
        <p:spPr>
          <a:xfrm>
            <a:off x="232297" y="1180687"/>
            <a:ext cx="3208734" cy="1634703"/>
          </a:xfrm>
        </p:spPr>
        <p:txBody>
          <a:bodyPr/>
          <a:lstStyle/>
          <a:p>
            <a:r>
              <a:rPr lang="en-US" altLang="en-US" dirty="0"/>
              <a:t>Open a browser and enter the default IP address of the router.</a:t>
            </a:r>
          </a:p>
          <a:p>
            <a:r>
              <a:rPr lang="en-US" altLang="en-US" dirty="0"/>
              <a:t>Change the default username and password immediately.</a:t>
            </a:r>
          </a:p>
        </p:txBody>
      </p:sp>
      <p:pic>
        <p:nvPicPr>
          <p:cNvPr id="3" name="Picture 2" descr="&quot;Logging in to the Router&quot;&#10;The figure on this page is an image of a web browser with the default private IP address of the Wireless-N Broadband router. The figure also shows an image of the router’s Authorization dialog box that shows the default username and password."/>
          <p:cNvPicPr>
            <a:picLocks noChangeAspect="1"/>
          </p:cNvPicPr>
          <p:nvPr/>
        </p:nvPicPr>
        <p:blipFill>
          <a:blip r:embed="rId4"/>
          <a:stretch>
            <a:fillRect/>
          </a:stretch>
        </p:blipFill>
        <p:spPr>
          <a:xfrm>
            <a:off x="4040104" y="1190877"/>
            <a:ext cx="3790950" cy="2809875"/>
          </a:xfrm>
          <a:prstGeom prst="rect">
            <a:avLst/>
          </a:prstGeom>
        </p:spPr>
      </p:pic>
    </p:spTree>
    <p:custDataLst>
      <p:tags r:id="rId1"/>
    </p:custDataLst>
    <p:extLst>
      <p:ext uri="{BB962C8B-B14F-4D97-AF65-F5344CB8AC3E}">
        <p14:creationId xmlns:p14="http://schemas.microsoft.com/office/powerpoint/2010/main" val="157747584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Basic Network Setup</a:t>
            </a:r>
          </a:p>
        </p:txBody>
      </p:sp>
      <p:sp>
        <p:nvSpPr>
          <p:cNvPr id="4" name="Content Placeholder 2"/>
          <p:cNvSpPr>
            <a:spLocks noGrp="1"/>
          </p:cNvSpPr>
          <p:nvPr>
            <p:ph idx="1"/>
          </p:nvPr>
        </p:nvSpPr>
        <p:spPr>
          <a:xfrm>
            <a:off x="232297" y="1180687"/>
            <a:ext cx="3329050" cy="3279520"/>
          </a:xfrm>
        </p:spPr>
        <p:txBody>
          <a:bodyPr/>
          <a:lstStyle/>
          <a:p>
            <a:pPr marL="342900" indent="-342900">
              <a:buFont typeface="+mj-lt"/>
              <a:buAutoNum type="arabicPeriod"/>
            </a:pPr>
            <a:r>
              <a:rPr lang="en-US" altLang="en-US" dirty="0"/>
              <a:t>Log in to router.</a:t>
            </a:r>
          </a:p>
          <a:p>
            <a:pPr marL="342900" indent="-342900">
              <a:buFont typeface="+mj-lt"/>
              <a:buAutoNum type="arabicPeriod"/>
            </a:pPr>
            <a:r>
              <a:rPr lang="en-US" altLang="en-US" dirty="0"/>
              <a:t>Change the default password.</a:t>
            </a:r>
          </a:p>
          <a:p>
            <a:pPr marL="342900" indent="-342900">
              <a:buFont typeface="+mj-lt"/>
              <a:buAutoNum type="arabicPeriod"/>
            </a:pPr>
            <a:r>
              <a:rPr lang="en-US" altLang="en-US" dirty="0"/>
              <a:t>Log in with new password.</a:t>
            </a:r>
          </a:p>
          <a:p>
            <a:pPr marL="342900" indent="-342900">
              <a:buFont typeface="+mj-lt"/>
              <a:buAutoNum type="arabicPeriod"/>
            </a:pPr>
            <a:r>
              <a:rPr lang="en-US" altLang="en-US" dirty="0"/>
              <a:t>Set the DHCP address range</a:t>
            </a:r>
          </a:p>
          <a:p>
            <a:pPr marL="342900" indent="-342900">
              <a:buFont typeface="+mj-lt"/>
              <a:buAutoNum type="arabicPeriod"/>
            </a:pPr>
            <a:r>
              <a:rPr lang="en-US" altLang="en-US" dirty="0"/>
              <a:t>Renew IP addresses on devices (</a:t>
            </a:r>
            <a:r>
              <a:rPr lang="en-US" altLang="en-US" b="1" dirty="0">
                <a:latin typeface="Courier New" panose="02070309020205020404" pitchFamily="49" charset="0"/>
                <a:cs typeface="Courier New" panose="02070309020205020404" pitchFamily="49" charset="0"/>
              </a:rPr>
              <a:t>ipconfig /release </a:t>
            </a:r>
            <a:r>
              <a:rPr lang="en-US" altLang="en-US" dirty="0"/>
              <a:t>and then </a:t>
            </a:r>
            <a:r>
              <a:rPr lang="en-US" altLang="en-US" b="1" dirty="0">
                <a:latin typeface="Courier New" panose="02070309020205020404" pitchFamily="49" charset="0"/>
                <a:cs typeface="Courier New" panose="02070309020205020404" pitchFamily="49" charset="0"/>
              </a:rPr>
              <a:t>ipconfig /renew</a:t>
            </a:r>
            <a:r>
              <a:rPr lang="en-US" altLang="en-US" dirty="0"/>
              <a:t> commands).</a:t>
            </a:r>
          </a:p>
          <a:p>
            <a:pPr marL="342900" indent="-342900">
              <a:buFont typeface="+mj-lt"/>
              <a:buAutoNum type="arabicPeriod"/>
            </a:pPr>
            <a:r>
              <a:rPr lang="en-US" altLang="en-US" dirty="0"/>
              <a:t>Change default IP address and log in with new IP address.</a:t>
            </a:r>
          </a:p>
        </p:txBody>
      </p:sp>
      <p:pic>
        <p:nvPicPr>
          <p:cNvPr id="2" name="Picture 1" descr="&quot;Basic Network Setup&quot;&#10;This figure is the interface of a Wireless-N Broadband router."/>
          <p:cNvPicPr>
            <a:picLocks noChangeAspect="1"/>
          </p:cNvPicPr>
          <p:nvPr/>
        </p:nvPicPr>
        <p:blipFill>
          <a:blip r:embed="rId4"/>
          <a:stretch>
            <a:fillRect/>
          </a:stretch>
        </p:blipFill>
        <p:spPr>
          <a:xfrm>
            <a:off x="3943851" y="859757"/>
            <a:ext cx="5010150" cy="3600450"/>
          </a:xfrm>
          <a:prstGeom prst="rect">
            <a:avLst/>
          </a:prstGeom>
        </p:spPr>
      </p:pic>
    </p:spTree>
    <p:custDataLst>
      <p:tags r:id="rId1"/>
    </p:custDataLst>
    <p:extLst>
      <p:ext uri="{BB962C8B-B14F-4D97-AF65-F5344CB8AC3E}">
        <p14:creationId xmlns:p14="http://schemas.microsoft.com/office/powerpoint/2010/main" val="348202009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Basic Wireless Settings</a:t>
            </a:r>
          </a:p>
        </p:txBody>
      </p:sp>
      <p:sp>
        <p:nvSpPr>
          <p:cNvPr id="4" name="Content Placeholder 2"/>
          <p:cNvSpPr>
            <a:spLocks noGrp="1"/>
          </p:cNvSpPr>
          <p:nvPr>
            <p:ph idx="1"/>
          </p:nvPr>
        </p:nvSpPr>
        <p:spPr>
          <a:xfrm>
            <a:off x="232297" y="1180687"/>
            <a:ext cx="3329050" cy="2690765"/>
          </a:xfrm>
        </p:spPr>
        <p:txBody>
          <a:bodyPr/>
          <a:lstStyle/>
          <a:p>
            <a:pPr marL="342900" indent="-342900">
              <a:buFont typeface="+mj-lt"/>
              <a:buAutoNum type="arabicPeriod"/>
            </a:pPr>
            <a:r>
              <a:rPr lang="en-US" altLang="en-US" dirty="0"/>
              <a:t>View WLAN defaults.</a:t>
            </a:r>
          </a:p>
          <a:p>
            <a:pPr marL="342900" indent="-342900">
              <a:buFont typeface="+mj-lt"/>
              <a:buAutoNum type="arabicPeriod"/>
            </a:pPr>
            <a:r>
              <a:rPr lang="en-US" altLang="en-US" dirty="0"/>
              <a:t>Change the network mode.</a:t>
            </a:r>
          </a:p>
          <a:p>
            <a:pPr marL="342900" indent="-342900">
              <a:buFont typeface="+mj-lt"/>
              <a:buAutoNum type="arabicPeriod"/>
            </a:pPr>
            <a:r>
              <a:rPr lang="en-US" altLang="en-US" dirty="0"/>
              <a:t>Configure SSID.</a:t>
            </a:r>
          </a:p>
          <a:p>
            <a:pPr marL="342900" indent="-342900">
              <a:buFont typeface="+mj-lt"/>
              <a:buAutoNum type="arabicPeriod"/>
            </a:pPr>
            <a:r>
              <a:rPr lang="en-US" altLang="en-US" dirty="0"/>
              <a:t>Configure channel.</a:t>
            </a:r>
          </a:p>
          <a:p>
            <a:pPr marL="342900" indent="-342900">
              <a:buFont typeface="+mj-lt"/>
              <a:buAutoNum type="arabicPeriod"/>
            </a:pPr>
            <a:r>
              <a:rPr lang="en-US" altLang="en-US" dirty="0"/>
              <a:t>Configure security mode.</a:t>
            </a:r>
          </a:p>
          <a:p>
            <a:pPr marL="342900" indent="-342900">
              <a:buFont typeface="+mj-lt"/>
              <a:buAutoNum type="arabicPeriod"/>
            </a:pPr>
            <a:r>
              <a:rPr lang="en-US" altLang="en-US" dirty="0"/>
              <a:t>Configure the passphrase.</a:t>
            </a:r>
          </a:p>
        </p:txBody>
      </p:sp>
      <p:pic>
        <p:nvPicPr>
          <p:cNvPr id="3" name="Picture 2" descr="&quot;Basic Wireless Settings&quot;&#10;There are five images on this slide. They are all settings you can select in the router interface. figure 1 shows the Network mode selection of mixed. figure 2 shows the network name, the SSID, of OfficeNet. Figure 3 shows the standard channel of 1 - 2.412GHz&#10;Figure 4 shows security mode of WPA2 Personal, and the encryption selection of AES. figure 5 shows the passphrase entry of cisco123."/>
          <p:cNvPicPr>
            <a:picLocks noChangeAspect="1"/>
          </p:cNvPicPr>
          <p:nvPr/>
        </p:nvPicPr>
        <p:blipFill>
          <a:blip r:embed="rId4"/>
          <a:stretch>
            <a:fillRect/>
          </a:stretch>
        </p:blipFill>
        <p:spPr>
          <a:xfrm>
            <a:off x="4659225" y="118313"/>
            <a:ext cx="3971925" cy="1409700"/>
          </a:xfrm>
          <a:prstGeom prst="rect">
            <a:avLst/>
          </a:prstGeom>
        </p:spPr>
      </p:pic>
      <p:pic>
        <p:nvPicPr>
          <p:cNvPr id="5" name="Picture 4"/>
          <p:cNvPicPr>
            <a:picLocks noChangeAspect="1"/>
          </p:cNvPicPr>
          <p:nvPr/>
        </p:nvPicPr>
        <p:blipFill>
          <a:blip r:embed="rId5"/>
          <a:stretch>
            <a:fillRect/>
          </a:stretch>
        </p:blipFill>
        <p:spPr>
          <a:xfrm>
            <a:off x="4659225" y="1641059"/>
            <a:ext cx="2028825" cy="257175"/>
          </a:xfrm>
          <a:prstGeom prst="rect">
            <a:avLst/>
          </a:prstGeom>
        </p:spPr>
      </p:pic>
      <p:grpSp>
        <p:nvGrpSpPr>
          <p:cNvPr id="8" name="Group 7"/>
          <p:cNvGrpSpPr/>
          <p:nvPr/>
        </p:nvGrpSpPr>
        <p:grpSpPr>
          <a:xfrm>
            <a:off x="4659225" y="2006518"/>
            <a:ext cx="3124200" cy="809625"/>
            <a:chOff x="5143500" y="2086726"/>
            <a:chExt cx="3124200" cy="809625"/>
          </a:xfrm>
        </p:grpSpPr>
        <p:pic>
          <p:nvPicPr>
            <p:cNvPr id="6" name="Picture 5"/>
            <p:cNvPicPr>
              <a:picLocks noChangeAspect="1"/>
            </p:cNvPicPr>
            <p:nvPr/>
          </p:nvPicPr>
          <p:blipFill>
            <a:blip r:embed="rId6"/>
            <a:stretch>
              <a:fillRect/>
            </a:stretch>
          </p:blipFill>
          <p:spPr>
            <a:xfrm>
              <a:off x="5143500" y="2086726"/>
              <a:ext cx="3124200" cy="809625"/>
            </a:xfrm>
            <a:prstGeom prst="rect">
              <a:avLst/>
            </a:prstGeom>
          </p:spPr>
        </p:pic>
        <p:sp>
          <p:nvSpPr>
            <p:cNvPr id="7" name="Rectangle 6"/>
            <p:cNvSpPr/>
            <p:nvPr/>
          </p:nvSpPr>
          <p:spPr>
            <a:xfrm>
              <a:off x="5173579" y="2390274"/>
              <a:ext cx="826168" cy="112294"/>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p:cNvPicPr>
            <a:picLocks noChangeAspect="1"/>
          </p:cNvPicPr>
          <p:nvPr/>
        </p:nvPicPr>
        <p:blipFill>
          <a:blip r:embed="rId7"/>
          <a:stretch>
            <a:fillRect/>
          </a:stretch>
        </p:blipFill>
        <p:spPr>
          <a:xfrm>
            <a:off x="4659225" y="2909889"/>
            <a:ext cx="3162300" cy="1152525"/>
          </a:xfrm>
          <a:prstGeom prst="rect">
            <a:avLst/>
          </a:prstGeom>
        </p:spPr>
      </p:pic>
      <p:pic>
        <p:nvPicPr>
          <p:cNvPr id="10" name="Picture 9"/>
          <p:cNvPicPr>
            <a:picLocks noChangeAspect="1"/>
          </p:cNvPicPr>
          <p:nvPr/>
        </p:nvPicPr>
        <p:blipFill>
          <a:blip r:embed="rId8"/>
          <a:stretch>
            <a:fillRect/>
          </a:stretch>
        </p:blipFill>
        <p:spPr>
          <a:xfrm>
            <a:off x="4659225" y="4207543"/>
            <a:ext cx="2409825" cy="209550"/>
          </a:xfrm>
          <a:prstGeom prst="rect">
            <a:avLst/>
          </a:prstGeom>
        </p:spPr>
      </p:pic>
      <p:sp>
        <p:nvSpPr>
          <p:cNvPr id="11" name="TextBox 10"/>
          <p:cNvSpPr txBox="1"/>
          <p:nvPr/>
        </p:nvSpPr>
        <p:spPr>
          <a:xfrm>
            <a:off x="4251158" y="457203"/>
            <a:ext cx="377026" cy="369332"/>
          </a:xfrm>
          <a:prstGeom prst="rect">
            <a:avLst/>
          </a:prstGeom>
          <a:noFill/>
        </p:spPr>
        <p:txBody>
          <a:bodyPr wrap="none" rtlCol="0">
            <a:spAutoFit/>
          </a:bodyPr>
          <a:lstStyle/>
          <a:p>
            <a:r>
              <a:rPr lang="en-US" dirty="0">
                <a:solidFill>
                  <a:schemeClr val="accent5">
                    <a:lumMod val="50000"/>
                  </a:schemeClr>
                </a:solidFill>
              </a:rPr>
              <a:t>2.</a:t>
            </a:r>
          </a:p>
        </p:txBody>
      </p:sp>
      <p:sp>
        <p:nvSpPr>
          <p:cNvPr id="13" name="TextBox 12"/>
          <p:cNvSpPr txBox="1"/>
          <p:nvPr/>
        </p:nvSpPr>
        <p:spPr>
          <a:xfrm>
            <a:off x="4251158" y="1540044"/>
            <a:ext cx="377026" cy="369332"/>
          </a:xfrm>
          <a:prstGeom prst="rect">
            <a:avLst/>
          </a:prstGeom>
          <a:noFill/>
        </p:spPr>
        <p:txBody>
          <a:bodyPr wrap="none" rtlCol="0">
            <a:spAutoFit/>
          </a:bodyPr>
          <a:lstStyle/>
          <a:p>
            <a:r>
              <a:rPr lang="en-US" dirty="0">
                <a:solidFill>
                  <a:schemeClr val="accent5">
                    <a:lumMod val="50000"/>
                  </a:schemeClr>
                </a:solidFill>
              </a:rPr>
              <a:t>3.</a:t>
            </a:r>
          </a:p>
        </p:txBody>
      </p:sp>
      <p:sp>
        <p:nvSpPr>
          <p:cNvPr id="14" name="TextBox 13"/>
          <p:cNvSpPr txBox="1"/>
          <p:nvPr/>
        </p:nvSpPr>
        <p:spPr>
          <a:xfrm>
            <a:off x="4251158" y="1933076"/>
            <a:ext cx="377026" cy="369332"/>
          </a:xfrm>
          <a:prstGeom prst="rect">
            <a:avLst/>
          </a:prstGeom>
          <a:noFill/>
        </p:spPr>
        <p:txBody>
          <a:bodyPr wrap="none" rtlCol="0">
            <a:spAutoFit/>
          </a:bodyPr>
          <a:lstStyle/>
          <a:p>
            <a:r>
              <a:rPr lang="en-US" dirty="0">
                <a:solidFill>
                  <a:schemeClr val="accent5">
                    <a:lumMod val="50000"/>
                  </a:schemeClr>
                </a:solidFill>
              </a:rPr>
              <a:t>4.</a:t>
            </a:r>
          </a:p>
        </p:txBody>
      </p:sp>
      <p:sp>
        <p:nvSpPr>
          <p:cNvPr id="15" name="TextBox 14"/>
          <p:cNvSpPr txBox="1"/>
          <p:nvPr/>
        </p:nvSpPr>
        <p:spPr>
          <a:xfrm>
            <a:off x="4251158" y="2991855"/>
            <a:ext cx="377026" cy="369332"/>
          </a:xfrm>
          <a:prstGeom prst="rect">
            <a:avLst/>
          </a:prstGeom>
          <a:noFill/>
        </p:spPr>
        <p:txBody>
          <a:bodyPr wrap="none" rtlCol="0">
            <a:spAutoFit/>
          </a:bodyPr>
          <a:lstStyle/>
          <a:p>
            <a:r>
              <a:rPr lang="en-US" dirty="0">
                <a:solidFill>
                  <a:schemeClr val="accent5">
                    <a:lumMod val="50000"/>
                  </a:schemeClr>
                </a:solidFill>
              </a:rPr>
              <a:t>5.</a:t>
            </a:r>
          </a:p>
        </p:txBody>
      </p:sp>
      <p:sp>
        <p:nvSpPr>
          <p:cNvPr id="16" name="TextBox 15"/>
          <p:cNvSpPr txBox="1"/>
          <p:nvPr/>
        </p:nvSpPr>
        <p:spPr>
          <a:xfrm>
            <a:off x="4251158" y="4114801"/>
            <a:ext cx="377026" cy="369332"/>
          </a:xfrm>
          <a:prstGeom prst="rect">
            <a:avLst/>
          </a:prstGeom>
          <a:noFill/>
        </p:spPr>
        <p:txBody>
          <a:bodyPr wrap="none" rtlCol="0">
            <a:spAutoFit/>
          </a:bodyPr>
          <a:lstStyle/>
          <a:p>
            <a:r>
              <a:rPr lang="en-US" dirty="0">
                <a:solidFill>
                  <a:schemeClr val="accent5">
                    <a:lumMod val="50000"/>
                  </a:schemeClr>
                </a:solidFill>
              </a:rPr>
              <a:t>6.</a:t>
            </a:r>
          </a:p>
        </p:txBody>
      </p:sp>
    </p:spTree>
    <p:custDataLst>
      <p:tags r:id="rId1"/>
    </p:custDataLst>
    <p:extLst>
      <p:ext uri="{BB962C8B-B14F-4D97-AF65-F5344CB8AC3E}">
        <p14:creationId xmlns:p14="http://schemas.microsoft.com/office/powerpoint/2010/main" val="57410914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Configure a Wireless Mesh Network </a:t>
            </a:r>
          </a:p>
        </p:txBody>
      </p:sp>
      <p:pic>
        <p:nvPicPr>
          <p:cNvPr id="12" name="Picture 11" descr="&quot;Wireless Mesh Network in a Home&quot;&#10;This figure shows a home network with a wireless router and two additional access points. One access point is using channel 1 and the other access point is using channel 11. Both are using the same SSID and WPA2-PSK key and AES encryption type."/>
          <p:cNvPicPr>
            <a:picLocks noChangeAspect="1"/>
          </p:cNvPicPr>
          <p:nvPr/>
        </p:nvPicPr>
        <p:blipFill>
          <a:blip r:embed="rId4"/>
          <a:stretch>
            <a:fillRect/>
          </a:stretch>
        </p:blipFill>
        <p:spPr>
          <a:xfrm>
            <a:off x="1588169" y="996949"/>
            <a:ext cx="4707104" cy="3532187"/>
          </a:xfrm>
          <a:prstGeom prst="rect">
            <a:avLst/>
          </a:prstGeom>
        </p:spPr>
      </p:pic>
    </p:spTree>
    <p:custDataLst>
      <p:tags r:id="rId1"/>
    </p:custDataLst>
    <p:extLst>
      <p:ext uri="{BB962C8B-B14F-4D97-AF65-F5344CB8AC3E}">
        <p14:creationId xmlns:p14="http://schemas.microsoft.com/office/powerpoint/2010/main" val="47456207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NAT for IPv4</a:t>
            </a:r>
          </a:p>
        </p:txBody>
      </p:sp>
      <p:sp>
        <p:nvSpPr>
          <p:cNvPr id="4" name="Content Placeholder 2"/>
          <p:cNvSpPr>
            <a:spLocks noGrp="1"/>
          </p:cNvSpPr>
          <p:nvPr>
            <p:ph idx="1"/>
          </p:nvPr>
        </p:nvSpPr>
        <p:spPr>
          <a:xfrm>
            <a:off x="232297" y="1180687"/>
            <a:ext cx="3329050" cy="1634703"/>
          </a:xfrm>
        </p:spPr>
        <p:txBody>
          <a:bodyPr/>
          <a:lstStyle/>
          <a:p>
            <a:r>
              <a:rPr lang="en-US" altLang="en-US" dirty="0"/>
              <a:t>Network Address Translation (NAT) converts private IPv4 addresses to Internet-routable public IPv4 addresses.</a:t>
            </a:r>
          </a:p>
        </p:txBody>
      </p:sp>
      <p:pic>
        <p:nvPicPr>
          <p:cNvPr id="2" name="Picture 1" descr="&quot;NAt for IPv4&quot;&#10;This figure shows a picture of Wireless router Status page that displays device and network information such as firmware version, MAC address, and IP addressing."/>
          <p:cNvPicPr>
            <a:picLocks noChangeAspect="1"/>
          </p:cNvPicPr>
          <p:nvPr/>
        </p:nvPicPr>
        <p:blipFill>
          <a:blip r:embed="rId4"/>
          <a:stretch>
            <a:fillRect/>
          </a:stretch>
        </p:blipFill>
        <p:spPr>
          <a:xfrm>
            <a:off x="4113045" y="830179"/>
            <a:ext cx="3019425" cy="3467100"/>
          </a:xfrm>
          <a:prstGeom prst="rect">
            <a:avLst/>
          </a:prstGeom>
        </p:spPr>
      </p:pic>
    </p:spTree>
    <p:custDataLst>
      <p:tags r:id="rId1"/>
    </p:custDataLst>
    <p:extLst>
      <p:ext uri="{BB962C8B-B14F-4D97-AF65-F5344CB8AC3E}">
        <p14:creationId xmlns:p14="http://schemas.microsoft.com/office/powerpoint/2010/main" val="290909231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 and What Do You Already Know? </a:t>
            </a:r>
          </a:p>
        </p:txBody>
      </p:sp>
      <p:sp>
        <p:nvSpPr>
          <p:cNvPr id="7171" name="Rectangle 34"/>
          <p:cNvSpPr>
            <a:spLocks noGrp="1" noChangeArrowheads="1"/>
          </p:cNvSpPr>
          <p:nvPr>
            <p:ph idx="1"/>
          </p:nvPr>
        </p:nvSpPr>
        <p:spPr>
          <a:xfrm>
            <a:off x="145357" y="1103744"/>
            <a:ext cx="8853286" cy="3418829"/>
          </a:xfrm>
        </p:spPr>
        <p:txBody>
          <a:bodyPr/>
          <a:lstStyle/>
          <a:p>
            <a:pPr eaLnBrk="1" hangingPunct="1">
              <a:spcBef>
                <a:spcPct val="30000"/>
              </a:spcBef>
            </a:pPr>
            <a:r>
              <a:rPr lang="en-US" dirty="0"/>
              <a:t>Check Your Understanding activities used to be called Interactive Activities. They simply have a new name. They are designed to let students quickly determine if they understand the content and can proceed, or if they need to review. </a:t>
            </a:r>
          </a:p>
          <a:p>
            <a:pPr eaLnBrk="1" hangingPunct="1">
              <a:spcBef>
                <a:spcPct val="30000"/>
              </a:spcBef>
            </a:pPr>
            <a:r>
              <a:rPr lang="en-US" dirty="0"/>
              <a:t>Check Your Understanding activities </a:t>
            </a:r>
            <a:r>
              <a:rPr lang="en-US" b="1" i="1" dirty="0"/>
              <a:t>do not </a:t>
            </a:r>
            <a:r>
              <a:rPr lang="en-US" dirty="0"/>
              <a:t>affect student grades.</a:t>
            </a:r>
          </a:p>
          <a:p>
            <a:pPr eaLnBrk="1" hangingPunct="1">
              <a:spcBef>
                <a:spcPct val="30000"/>
              </a:spcBef>
            </a:pPr>
            <a:r>
              <a:rPr lang="en-US" dirty="0"/>
              <a:t>Activities listed as What Do You Already Know? are a type of activity in which we ask the student to simply take a guess! It is not meant to evaluate their knowledge. It is only meant to give them a head start in thinking about different topics before they are presented in the course. Students receive addition content in the form of feedback for </a:t>
            </a:r>
            <a:r>
              <a:rPr lang="en-US" b="1" i="1" dirty="0"/>
              <a:t>any</a:t>
            </a:r>
            <a:r>
              <a:rPr lang="en-US" dirty="0"/>
              <a:t> answers they select. </a:t>
            </a:r>
          </a:p>
          <a:p>
            <a:pPr eaLnBrk="1" hangingPunct="1">
              <a:spcBef>
                <a:spcPct val="30000"/>
              </a:spcBef>
            </a:pPr>
            <a:r>
              <a:rPr lang="en-US" dirty="0"/>
              <a:t>What Do You Already Know? activities </a:t>
            </a:r>
            <a:r>
              <a:rPr lang="en-US" b="1" i="1" dirty="0"/>
              <a:t>do not directly </a:t>
            </a:r>
            <a:r>
              <a:rPr lang="en-US" dirty="0"/>
              <a:t>affect student grades; however, the feedback may contain content which appears later in quizzes and exams, so it is important that students complete the What Do You Already Know? activities. </a:t>
            </a:r>
          </a:p>
          <a:p>
            <a:pPr>
              <a:spcBef>
                <a:spcPct val="30000"/>
              </a:spcBef>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Quality of Service</a:t>
            </a:r>
          </a:p>
        </p:txBody>
      </p:sp>
      <p:sp>
        <p:nvSpPr>
          <p:cNvPr id="4" name="Content Placeholder 2"/>
          <p:cNvSpPr>
            <a:spLocks noGrp="1"/>
          </p:cNvSpPr>
          <p:nvPr>
            <p:ph idx="1"/>
          </p:nvPr>
        </p:nvSpPr>
        <p:spPr>
          <a:xfrm>
            <a:off x="232297" y="1180687"/>
            <a:ext cx="2839766" cy="1634703"/>
          </a:xfrm>
        </p:spPr>
        <p:txBody>
          <a:bodyPr/>
          <a:lstStyle/>
          <a:p>
            <a:r>
              <a:rPr lang="en-US" altLang="en-US" dirty="0"/>
              <a:t>Quality of Service (</a:t>
            </a:r>
            <a:r>
              <a:rPr lang="en-US" altLang="en-US" dirty="0" err="1"/>
              <a:t>QoS</a:t>
            </a:r>
            <a:r>
              <a:rPr lang="en-US" altLang="en-US" dirty="0"/>
              <a:t>) configuration allows prioritization of specific traffic types.</a:t>
            </a:r>
          </a:p>
        </p:txBody>
      </p:sp>
      <p:pic>
        <p:nvPicPr>
          <p:cNvPr id="3" name="Picture 2" descr="&quot;Quality of Service&quot;&#10;This figure shows a picture of a typical wireless router QoS configuration page where QoS settins can be configured. The configuation page allow for new QoS policies to be configured."/>
          <p:cNvPicPr>
            <a:picLocks noChangeAspect="1"/>
          </p:cNvPicPr>
          <p:nvPr/>
        </p:nvPicPr>
        <p:blipFill>
          <a:blip r:embed="rId4"/>
          <a:stretch>
            <a:fillRect/>
          </a:stretch>
        </p:blipFill>
        <p:spPr>
          <a:xfrm>
            <a:off x="2965283" y="804110"/>
            <a:ext cx="5924550" cy="3695700"/>
          </a:xfrm>
          <a:prstGeom prst="rect">
            <a:avLst/>
          </a:prstGeom>
        </p:spPr>
      </p:pic>
    </p:spTree>
    <p:custDataLst>
      <p:tags r:id="rId1"/>
    </p:custDataLst>
    <p:extLst>
      <p:ext uri="{BB962C8B-B14F-4D97-AF65-F5344CB8AC3E}">
        <p14:creationId xmlns:p14="http://schemas.microsoft.com/office/powerpoint/2010/main" val="157878562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Packet Tracer – Connect to a Wireless Network</a:t>
            </a:r>
          </a:p>
        </p:txBody>
      </p:sp>
      <p:sp>
        <p:nvSpPr>
          <p:cNvPr id="3" name="TextBox 2">
            <a:extLst>
              <a:ext uri="{FF2B5EF4-FFF2-40B4-BE49-F238E27FC236}">
                <a16:creationId xmlns:a16="http://schemas.microsoft.com/office/drawing/2014/main" id="{C724800F-BC06-4861-AA4C-DC12768B9EA4}"/>
              </a:ext>
            </a:extLst>
          </p:cNvPr>
          <p:cNvSpPr txBox="1"/>
          <p:nvPr/>
        </p:nvSpPr>
        <p:spPr>
          <a:xfrm>
            <a:off x="1217311" y="1730666"/>
            <a:ext cx="5920909" cy="1200329"/>
          </a:xfrm>
          <a:prstGeom prst="rect">
            <a:avLst/>
          </a:prstGeom>
          <a:noFill/>
        </p:spPr>
        <p:txBody>
          <a:bodyPr wrap="square" rtlCol="0">
            <a:spAutoFit/>
          </a:bodyPr>
          <a:lstStyle/>
          <a:p>
            <a:r>
              <a:rPr lang="en-US" dirty="0"/>
              <a:t>In this Packet Tracer activity, you will configure a wireless router and an access point to accept wireless clients and route IP packets. You will also update some of the default settings.</a:t>
            </a:r>
          </a:p>
        </p:txBody>
      </p:sp>
    </p:spTree>
    <p:custDataLst>
      <p:tags r:id="rId1"/>
    </p:custDataLst>
    <p:extLst>
      <p:ext uri="{BB962C8B-B14F-4D97-AF65-F5344CB8AC3E}">
        <p14:creationId xmlns:p14="http://schemas.microsoft.com/office/powerpoint/2010/main" val="277617964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Configure a Wired and Wireless Network</a:t>
            </a:r>
            <a:br>
              <a:rPr lang="en-US" altLang="en-US" sz="1600" dirty="0"/>
            </a:br>
            <a:r>
              <a:rPr lang="en-US" altLang="en-US" dirty="0"/>
              <a:t>Lab – Configure a Wireless Network</a:t>
            </a:r>
          </a:p>
        </p:txBody>
      </p:sp>
      <p:sp>
        <p:nvSpPr>
          <p:cNvPr id="2" name="Rectangle 1">
            <a:extLst>
              <a:ext uri="{FF2B5EF4-FFF2-40B4-BE49-F238E27FC236}">
                <a16:creationId xmlns:a16="http://schemas.microsoft.com/office/drawing/2014/main" id="{FC929B1C-887A-4F73-8720-A2596E38CE4F}"/>
              </a:ext>
            </a:extLst>
          </p:cNvPr>
          <p:cNvSpPr/>
          <p:nvPr/>
        </p:nvSpPr>
        <p:spPr>
          <a:xfrm>
            <a:off x="1784555" y="1648420"/>
            <a:ext cx="4572000" cy="923330"/>
          </a:xfrm>
          <a:prstGeom prst="rect">
            <a:avLst/>
          </a:prstGeom>
        </p:spPr>
        <p:txBody>
          <a:bodyPr>
            <a:spAutoFit/>
          </a:bodyPr>
          <a:lstStyle/>
          <a:p>
            <a:r>
              <a:rPr lang="en-US" dirty="0"/>
              <a:t>In this lab, you will configure basic settings on a wireless router and connect a PC to router wirelessly. </a:t>
            </a:r>
          </a:p>
        </p:txBody>
      </p:sp>
    </p:spTree>
    <p:custDataLst>
      <p:tags r:id="rId1"/>
    </p:custDataLst>
    <p:extLst>
      <p:ext uri="{BB962C8B-B14F-4D97-AF65-F5344CB8AC3E}">
        <p14:creationId xmlns:p14="http://schemas.microsoft.com/office/powerpoint/2010/main" val="278663559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Firewall Settings</a:t>
            </a:r>
            <a:br>
              <a:rPr lang="en-US" altLang="en-US" sz="1600" dirty="0"/>
            </a:br>
            <a:r>
              <a:rPr lang="en-US" altLang="en-US" dirty="0"/>
              <a:t>Video Explanation – Firewall Settings</a:t>
            </a:r>
          </a:p>
        </p:txBody>
      </p:sp>
      <p:sp>
        <p:nvSpPr>
          <p:cNvPr id="4" name="TextBox 3">
            <a:extLst>
              <a:ext uri="{FF2B5EF4-FFF2-40B4-BE49-F238E27FC236}">
                <a16:creationId xmlns:a16="http://schemas.microsoft.com/office/drawing/2014/main" id="{EAA1D852-4756-4D08-B2AE-727527EE3C3C}"/>
              </a:ext>
            </a:extLst>
          </p:cNvPr>
          <p:cNvSpPr txBox="1"/>
          <p:nvPr/>
        </p:nvSpPr>
        <p:spPr>
          <a:xfrm>
            <a:off x="546340" y="1270958"/>
            <a:ext cx="5365571" cy="923330"/>
          </a:xfrm>
          <a:prstGeom prst="rect">
            <a:avLst/>
          </a:prstGeom>
          <a:noFill/>
        </p:spPr>
        <p:txBody>
          <a:bodyPr wrap="none" rtlCol="0">
            <a:spAutoFit/>
          </a:bodyPr>
          <a:lstStyle/>
          <a:p>
            <a:r>
              <a:rPr lang="en-US" dirty="0"/>
              <a:t>This is a video explanation about Firewall Settings:</a:t>
            </a:r>
          </a:p>
          <a:p>
            <a:pPr marL="285750" indent="-285750">
              <a:buFont typeface="Arial" panose="020B0604020202020204" pitchFamily="34" charset="0"/>
              <a:buChar char="•"/>
            </a:pPr>
            <a:r>
              <a:rPr lang="en-US" dirty="0"/>
              <a:t>DMZ configuration in LAN</a:t>
            </a:r>
          </a:p>
          <a:p>
            <a:pPr marL="285750" indent="-285750">
              <a:buFont typeface="Arial" panose="020B0604020202020204" pitchFamily="34" charset="0"/>
              <a:buChar char="•"/>
            </a:pPr>
            <a:r>
              <a:rPr lang="en-US" dirty="0"/>
              <a:t>Firewall rules</a:t>
            </a:r>
          </a:p>
        </p:txBody>
      </p:sp>
    </p:spTree>
    <p:custDataLst>
      <p:tags r:id="rId1"/>
    </p:custDataLst>
    <p:extLst>
      <p:ext uri="{BB962C8B-B14F-4D97-AF65-F5344CB8AC3E}">
        <p14:creationId xmlns:p14="http://schemas.microsoft.com/office/powerpoint/2010/main" val="264760293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Firewall Settings</a:t>
            </a:r>
            <a:br>
              <a:rPr lang="en-US" altLang="en-US" sz="1600" dirty="0"/>
            </a:br>
            <a:r>
              <a:rPr lang="en-US" altLang="en-US" dirty="0"/>
              <a:t>UPnP</a:t>
            </a:r>
          </a:p>
        </p:txBody>
      </p:sp>
      <p:sp>
        <p:nvSpPr>
          <p:cNvPr id="4" name="Content Placeholder 2"/>
          <p:cNvSpPr>
            <a:spLocks noGrp="1"/>
          </p:cNvSpPr>
          <p:nvPr>
            <p:ph idx="1"/>
          </p:nvPr>
        </p:nvSpPr>
        <p:spPr>
          <a:xfrm>
            <a:off x="232297" y="1180687"/>
            <a:ext cx="3329050" cy="1949375"/>
          </a:xfrm>
        </p:spPr>
        <p:txBody>
          <a:bodyPr/>
          <a:lstStyle/>
          <a:p>
            <a:r>
              <a:rPr lang="en-US" altLang="en-US" dirty="0"/>
              <a:t>Universal Plug and Play (UPnP) is not secure and is a security risk.</a:t>
            </a:r>
          </a:p>
          <a:p>
            <a:r>
              <a:rPr lang="en-US" altLang="en-US" dirty="0"/>
              <a:t>UPnP allows devices to dynamically add themselves to a wireless network without intervention/configuration.</a:t>
            </a:r>
          </a:p>
        </p:txBody>
      </p:sp>
      <p:pic>
        <p:nvPicPr>
          <p:cNvPr id="3" name="Picture 2" descr="&quot;Universal Plug and Play&quot;&#10;The image is a router’s UPnP options. UPnP is Disabled."/>
          <p:cNvPicPr>
            <a:picLocks noChangeAspect="1"/>
          </p:cNvPicPr>
          <p:nvPr/>
        </p:nvPicPr>
        <p:blipFill>
          <a:blip r:embed="rId4"/>
          <a:stretch>
            <a:fillRect/>
          </a:stretch>
        </p:blipFill>
        <p:spPr>
          <a:xfrm>
            <a:off x="3702467" y="1350795"/>
            <a:ext cx="3648075" cy="3324225"/>
          </a:xfrm>
          <a:prstGeom prst="rect">
            <a:avLst/>
          </a:prstGeom>
        </p:spPr>
      </p:pic>
    </p:spTree>
    <p:custDataLst>
      <p:tags r:id="rId1"/>
    </p:custDataLst>
    <p:extLst>
      <p:ext uri="{BB962C8B-B14F-4D97-AF65-F5344CB8AC3E}">
        <p14:creationId xmlns:p14="http://schemas.microsoft.com/office/powerpoint/2010/main" val="38392257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Firewall Settings</a:t>
            </a:r>
            <a:br>
              <a:rPr lang="en-US" altLang="en-US" sz="1600" dirty="0"/>
            </a:br>
            <a:r>
              <a:rPr lang="en-US" altLang="en-US" dirty="0"/>
              <a:t>DMZ</a:t>
            </a:r>
          </a:p>
        </p:txBody>
      </p:sp>
      <p:sp>
        <p:nvSpPr>
          <p:cNvPr id="4" name="Content Placeholder 2"/>
          <p:cNvSpPr>
            <a:spLocks noGrp="1"/>
          </p:cNvSpPr>
          <p:nvPr>
            <p:ph idx="1"/>
          </p:nvPr>
        </p:nvSpPr>
        <p:spPr>
          <a:xfrm>
            <a:off x="129059" y="1007532"/>
            <a:ext cx="3329050" cy="1634703"/>
          </a:xfrm>
        </p:spPr>
        <p:txBody>
          <a:bodyPr/>
          <a:lstStyle/>
          <a:p>
            <a:r>
              <a:rPr lang="en-US" altLang="en-US" dirty="0"/>
              <a:t>A demilitarized zone (DMZ) is a network that provides services to an untrusted network.</a:t>
            </a:r>
          </a:p>
          <a:p>
            <a:r>
              <a:rPr lang="en-US" altLang="en-US" dirty="0"/>
              <a:t>A DMZ often contains servers.</a:t>
            </a:r>
          </a:p>
          <a:p>
            <a:r>
              <a:rPr lang="en-US" altLang="en-US" dirty="0"/>
              <a:t>Some wireless routers support the creation of a DMZ.</a:t>
            </a:r>
          </a:p>
        </p:txBody>
      </p:sp>
      <p:pic>
        <p:nvPicPr>
          <p:cNvPr id="2" name="Picture 1" descr="&quot;DMZ&quot;&#10;There are two images on this slide. Figure 1 shows a home office network with a DMZ that contains a Web server with IP address 10.10.10.50. Figure 2 shows the DMZ configuration page of a wireless router with DMZ enabled."/>
          <p:cNvPicPr>
            <a:picLocks noChangeAspect="1"/>
          </p:cNvPicPr>
          <p:nvPr/>
        </p:nvPicPr>
        <p:blipFill>
          <a:blip r:embed="rId4"/>
          <a:stretch>
            <a:fillRect/>
          </a:stretch>
        </p:blipFill>
        <p:spPr>
          <a:xfrm>
            <a:off x="3900938" y="1007532"/>
            <a:ext cx="4838492" cy="2051879"/>
          </a:xfrm>
          <a:prstGeom prst="rect">
            <a:avLst/>
          </a:prstGeom>
        </p:spPr>
      </p:pic>
      <p:pic>
        <p:nvPicPr>
          <p:cNvPr id="6" name="Picture 5"/>
          <p:cNvPicPr>
            <a:picLocks noChangeAspect="1"/>
          </p:cNvPicPr>
          <p:nvPr/>
        </p:nvPicPr>
        <p:blipFill>
          <a:blip r:embed="rId5"/>
          <a:stretch>
            <a:fillRect/>
          </a:stretch>
        </p:blipFill>
        <p:spPr>
          <a:xfrm>
            <a:off x="285652" y="2850823"/>
            <a:ext cx="3318639" cy="1933824"/>
          </a:xfrm>
          <a:prstGeom prst="rect">
            <a:avLst/>
          </a:prstGeom>
        </p:spPr>
      </p:pic>
    </p:spTree>
    <p:custDataLst>
      <p:tags r:id="rId1"/>
    </p:custDataLst>
    <p:extLst>
      <p:ext uri="{BB962C8B-B14F-4D97-AF65-F5344CB8AC3E}">
        <p14:creationId xmlns:p14="http://schemas.microsoft.com/office/powerpoint/2010/main" val="376710788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Firewall Settings</a:t>
            </a:r>
            <a:br>
              <a:rPr lang="en-US" altLang="en-US" sz="1600" dirty="0"/>
            </a:br>
            <a:r>
              <a:rPr lang="en-US" altLang="en-US" dirty="0"/>
              <a:t>Port Forwarding</a:t>
            </a:r>
          </a:p>
        </p:txBody>
      </p:sp>
      <p:sp>
        <p:nvSpPr>
          <p:cNvPr id="4" name="Content Placeholder 2"/>
          <p:cNvSpPr>
            <a:spLocks noGrp="1"/>
          </p:cNvSpPr>
          <p:nvPr>
            <p:ph idx="1"/>
          </p:nvPr>
        </p:nvSpPr>
        <p:spPr>
          <a:xfrm>
            <a:off x="232297" y="1180687"/>
            <a:ext cx="3329050" cy="1634703"/>
          </a:xfrm>
        </p:spPr>
        <p:txBody>
          <a:bodyPr/>
          <a:lstStyle/>
          <a:p>
            <a:r>
              <a:rPr lang="en-US" altLang="en-US" dirty="0"/>
              <a:t>Port forwarding allows traffic to specific ports.</a:t>
            </a:r>
          </a:p>
          <a:p>
            <a:r>
              <a:rPr lang="en-US" altLang="en-US" dirty="0"/>
              <a:t>Port triggering allows a temporary opening in the firewall to allow data to specific inbound ports or a port range for an application or game.</a:t>
            </a:r>
          </a:p>
        </p:txBody>
      </p:sp>
      <p:pic>
        <p:nvPicPr>
          <p:cNvPr id="3" name="Picture 2" descr="&quot;Port Forwarding&quot;&#10;This figure shows the Applications &amp; Gaming page of a wireless router. Port forwarding has been configured for a Web Server on TCP Port 80 with IP address 10.10.10.50."/>
          <p:cNvPicPr>
            <a:picLocks noChangeAspect="1"/>
          </p:cNvPicPr>
          <p:nvPr/>
        </p:nvPicPr>
        <p:blipFill>
          <a:blip r:embed="rId4"/>
          <a:stretch>
            <a:fillRect/>
          </a:stretch>
        </p:blipFill>
        <p:spPr>
          <a:xfrm>
            <a:off x="3600700" y="812633"/>
            <a:ext cx="4429125" cy="3486150"/>
          </a:xfrm>
          <a:prstGeom prst="rect">
            <a:avLst/>
          </a:prstGeom>
        </p:spPr>
      </p:pic>
    </p:spTree>
    <p:custDataLst>
      <p:tags r:id="rId1"/>
    </p:custDataLst>
    <p:extLst>
      <p:ext uri="{BB962C8B-B14F-4D97-AF65-F5344CB8AC3E}">
        <p14:creationId xmlns:p14="http://schemas.microsoft.com/office/powerpoint/2010/main" val="359939874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Firewall Settings</a:t>
            </a:r>
            <a:br>
              <a:rPr lang="en-US" altLang="en-US" sz="1600" dirty="0"/>
            </a:br>
            <a:r>
              <a:rPr lang="en-US" altLang="en-US" dirty="0"/>
              <a:t>MAC Address Filtering</a:t>
            </a:r>
          </a:p>
        </p:txBody>
      </p:sp>
      <p:sp>
        <p:nvSpPr>
          <p:cNvPr id="4" name="Content Placeholder 2"/>
          <p:cNvSpPr>
            <a:spLocks noGrp="1"/>
          </p:cNvSpPr>
          <p:nvPr>
            <p:ph idx="1"/>
          </p:nvPr>
        </p:nvSpPr>
        <p:spPr>
          <a:xfrm>
            <a:off x="188052" y="967039"/>
            <a:ext cx="2562522" cy="1326335"/>
          </a:xfrm>
        </p:spPr>
        <p:txBody>
          <a:bodyPr/>
          <a:lstStyle/>
          <a:p>
            <a:r>
              <a:rPr lang="en-US" altLang="en-US" dirty="0"/>
              <a:t>MAC Address Filtering is used to specify the MAC addresses that are allowed on the wireless network.</a:t>
            </a:r>
          </a:p>
        </p:txBody>
      </p:sp>
      <p:pic>
        <p:nvPicPr>
          <p:cNvPr id="2" name="Picture 1" descr="&quot;MAC Address filter configuration GUI&quot;&#10;The image is of the Wireless configuration page of a wireless router. Wireless MAC filtering is Enabled. An arrow points to the MAC address filter list. Text in the arrow reads: The MAC addresses have not yet been entered into the MAC Address filter list on the wireless router configuration."/>
          <p:cNvPicPr>
            <a:picLocks noChangeAspect="1"/>
          </p:cNvPicPr>
          <p:nvPr/>
        </p:nvPicPr>
        <p:blipFill>
          <a:blip r:embed="rId4"/>
          <a:stretch>
            <a:fillRect/>
          </a:stretch>
        </p:blipFill>
        <p:spPr>
          <a:xfrm>
            <a:off x="4252589" y="967039"/>
            <a:ext cx="3762375" cy="2952750"/>
          </a:xfrm>
          <a:prstGeom prst="rect">
            <a:avLst/>
          </a:prstGeom>
        </p:spPr>
      </p:pic>
      <p:sp>
        <p:nvSpPr>
          <p:cNvPr id="7" name="Striped Right Arrow 6"/>
          <p:cNvSpPr/>
          <p:nvPr/>
        </p:nvSpPr>
        <p:spPr>
          <a:xfrm rot="20304919">
            <a:off x="1103339" y="2153207"/>
            <a:ext cx="3456704" cy="1956874"/>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200" dirty="0">
                <a:solidFill>
                  <a:schemeClr val="bg1"/>
                </a:solidFill>
              </a:rPr>
              <a:t>The MAC addresses have not yet been entered into the MAC Address filter list on the wireless router configuration to the left. </a:t>
            </a:r>
          </a:p>
        </p:txBody>
      </p:sp>
    </p:spTree>
    <p:custDataLst>
      <p:tags r:id="rId1"/>
    </p:custDataLst>
    <p:extLst>
      <p:ext uri="{BB962C8B-B14F-4D97-AF65-F5344CB8AC3E}">
        <p14:creationId xmlns:p14="http://schemas.microsoft.com/office/powerpoint/2010/main" val="7971636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Firewall Settings</a:t>
            </a:r>
            <a:br>
              <a:rPr lang="en-US" altLang="en-US" sz="1600" dirty="0"/>
            </a:br>
            <a:r>
              <a:rPr lang="en-US" altLang="en-US" dirty="0"/>
              <a:t>Whitelisting and Blacklisting</a:t>
            </a:r>
          </a:p>
        </p:txBody>
      </p:sp>
      <p:sp>
        <p:nvSpPr>
          <p:cNvPr id="4" name="Content Placeholder 2"/>
          <p:cNvSpPr>
            <a:spLocks noGrp="1"/>
          </p:cNvSpPr>
          <p:nvPr>
            <p:ph idx="1"/>
          </p:nvPr>
        </p:nvSpPr>
        <p:spPr>
          <a:xfrm>
            <a:off x="232297" y="1180687"/>
            <a:ext cx="3329050" cy="1634703"/>
          </a:xfrm>
        </p:spPr>
        <p:txBody>
          <a:bodyPr/>
          <a:lstStyle/>
          <a:p>
            <a:r>
              <a:rPr lang="en-US" altLang="en-US" b="1" dirty="0"/>
              <a:t>Whitelisting </a:t>
            </a:r>
            <a:r>
              <a:rPr lang="en-US" altLang="en-US" dirty="0"/>
              <a:t>– allow users such as children or employees access to specific IP addresses.</a:t>
            </a:r>
          </a:p>
          <a:p>
            <a:r>
              <a:rPr lang="en-US" altLang="en-US" b="1" dirty="0"/>
              <a:t>Blacklisting </a:t>
            </a:r>
            <a:r>
              <a:rPr lang="en-US" altLang="en-US" dirty="0"/>
              <a:t>– block known web sites</a:t>
            </a:r>
          </a:p>
        </p:txBody>
      </p:sp>
      <p:pic>
        <p:nvPicPr>
          <p:cNvPr id="3" name="Picture 2" descr="&quot;Whitelisting and Blacklisting&quot;&#10;This figure shows the Access Restrictions page of a wireless router. A whitelist access policy is enabled."/>
          <p:cNvPicPr>
            <a:picLocks noChangeAspect="1"/>
          </p:cNvPicPr>
          <p:nvPr/>
        </p:nvPicPr>
        <p:blipFill>
          <a:blip r:embed="rId4"/>
          <a:stretch>
            <a:fillRect/>
          </a:stretch>
        </p:blipFill>
        <p:spPr>
          <a:xfrm>
            <a:off x="4104523" y="944980"/>
            <a:ext cx="4448175" cy="3333750"/>
          </a:xfrm>
          <a:prstGeom prst="rect">
            <a:avLst/>
          </a:prstGeom>
        </p:spPr>
      </p:pic>
    </p:spTree>
    <p:custDataLst>
      <p:tags r:id="rId1"/>
    </p:custDataLst>
    <p:extLst>
      <p:ext uri="{BB962C8B-B14F-4D97-AF65-F5344CB8AC3E}">
        <p14:creationId xmlns:p14="http://schemas.microsoft.com/office/powerpoint/2010/main" val="61425519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Firewall Settings</a:t>
            </a:r>
            <a:br>
              <a:rPr lang="en-US" altLang="en-US" sz="1600" dirty="0"/>
            </a:br>
            <a:r>
              <a:rPr lang="en-US" altLang="en-US" dirty="0"/>
              <a:t>Packet Tracer – Configure Firewall Settings</a:t>
            </a:r>
          </a:p>
        </p:txBody>
      </p:sp>
      <p:sp>
        <p:nvSpPr>
          <p:cNvPr id="3" name="TextBox 2">
            <a:extLst>
              <a:ext uri="{FF2B5EF4-FFF2-40B4-BE49-F238E27FC236}">
                <a16:creationId xmlns:a16="http://schemas.microsoft.com/office/drawing/2014/main" id="{0BADCDC3-4E20-446A-AB8C-AE777EB92F91}"/>
              </a:ext>
            </a:extLst>
          </p:cNvPr>
          <p:cNvSpPr txBox="1"/>
          <p:nvPr/>
        </p:nvSpPr>
        <p:spPr>
          <a:xfrm>
            <a:off x="1969478" y="1951892"/>
            <a:ext cx="5146620" cy="1754326"/>
          </a:xfrm>
          <a:prstGeom prst="rect">
            <a:avLst/>
          </a:prstGeom>
          <a:noFill/>
        </p:spPr>
        <p:txBody>
          <a:bodyPr wrap="square" rtlCol="0">
            <a:spAutoFit/>
          </a:bodyPr>
          <a:lstStyle/>
          <a:p>
            <a:r>
              <a:rPr lang="en-US" dirty="0"/>
              <a:t>In this Packet Tracer activity, you will configure a wireless router to:</a:t>
            </a:r>
          </a:p>
          <a:p>
            <a:pPr marL="285750" indent="-285750">
              <a:buFont typeface="Arial" panose="020B0604020202020204" pitchFamily="34" charset="0"/>
              <a:buChar char="•"/>
            </a:pPr>
            <a:r>
              <a:rPr lang="en-US" dirty="0"/>
              <a:t>Rely on MAC filtering to increase security</a:t>
            </a:r>
          </a:p>
          <a:p>
            <a:pPr marL="285750" indent="-285750">
              <a:buFont typeface="Arial" panose="020B0604020202020204" pitchFamily="34" charset="0"/>
              <a:buChar char="•"/>
            </a:pPr>
            <a:r>
              <a:rPr lang="en-US" dirty="0"/>
              <a:t>Allow access to a server in the DMZ</a:t>
            </a:r>
          </a:p>
          <a:p>
            <a:pPr marL="285750" indent="-285750">
              <a:buFont typeface="Arial" panose="020B0604020202020204" pitchFamily="34" charset="0"/>
              <a:buChar char="•"/>
            </a:pPr>
            <a:r>
              <a:rPr lang="en-US" dirty="0"/>
              <a:t>Disable the DMZ and configure support for Single Port Forwarding</a:t>
            </a:r>
          </a:p>
        </p:txBody>
      </p:sp>
    </p:spTree>
    <p:custDataLst>
      <p:tags r:id="rId1"/>
    </p:custDataLst>
    <p:extLst>
      <p:ext uri="{BB962C8B-B14F-4D97-AF65-F5344CB8AC3E}">
        <p14:creationId xmlns:p14="http://schemas.microsoft.com/office/powerpoint/2010/main" val="209186266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6: Activities</a:t>
            </a:r>
          </a:p>
        </p:txBody>
      </p:sp>
      <p:sp>
        <p:nvSpPr>
          <p:cNvPr id="6147" name="Rectangle 34"/>
          <p:cNvSpPr>
            <a:spLocks noGrp="1" noChangeArrowheads="1"/>
          </p:cNvSpPr>
          <p:nvPr>
            <p:ph idx="1"/>
          </p:nvPr>
        </p:nvSpPr>
        <p:spPr>
          <a:xfrm>
            <a:off x="144065" y="798944"/>
            <a:ext cx="8853286" cy="32313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726031737"/>
              </p:ext>
            </p:extLst>
          </p:nvPr>
        </p:nvGraphicFramePr>
        <p:xfrm>
          <a:off x="457291" y="1122081"/>
          <a:ext cx="8229418" cy="3212637"/>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6.1.1.1</a:t>
                      </a:r>
                    </a:p>
                  </a:txBody>
                  <a:tcPr marL="68580" marR="68580" marT="34290" marB="34290" anchor="ctr"/>
                </a:tc>
                <a:tc>
                  <a:txBody>
                    <a:bodyPr/>
                    <a:lstStyle/>
                    <a:p>
                      <a:r>
                        <a:rPr lang="en-US" sz="1100" dirty="0"/>
                        <a:t>Video Explanation</a:t>
                      </a:r>
                    </a:p>
                  </a:txBody>
                  <a:tcPr marL="68580" marR="68580" marT="34290" marB="34290" anchor="ctr"/>
                </a:tc>
                <a:tc>
                  <a:txBody>
                    <a:bodyPr/>
                    <a:lstStyle/>
                    <a:p>
                      <a:r>
                        <a:rPr lang="en-US" sz="1100" dirty="0"/>
                        <a:t>MAC Addressing</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a:t>6.1.1.2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 Explanation</a:t>
                      </a:r>
                    </a:p>
                  </a:txBody>
                  <a:tcPr marL="68580" marR="68580" marT="34290" marB="34290" anchor="ctr"/>
                </a:tc>
                <a:tc>
                  <a:txBody>
                    <a:bodyPr/>
                    <a:lstStyle/>
                    <a:p>
                      <a:r>
                        <a:rPr lang="en-US" sz="1100" dirty="0"/>
                        <a:t>IPv4 Addressing</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6.1.1.3</a:t>
                      </a:r>
                    </a:p>
                  </a:txBody>
                  <a:tcPr marL="68580" marR="68580" marT="34290" marB="34290" anchor="ctr"/>
                </a:tc>
                <a:tc>
                  <a:txBody>
                    <a:bodyPr/>
                    <a:lstStyle/>
                    <a:p>
                      <a:r>
                        <a:rPr lang="en-US" sz="1100" dirty="0"/>
                        <a:t>Video Explanation</a:t>
                      </a:r>
                    </a:p>
                  </a:txBody>
                  <a:tcPr marL="68580" marR="68580" marT="34290" marB="34290" anchor="ctr"/>
                </a:tc>
                <a:tc>
                  <a:txBody>
                    <a:bodyPr/>
                    <a:lstStyle/>
                    <a:p>
                      <a:r>
                        <a:rPr lang="en-US" sz="1100" dirty="0"/>
                        <a:t>IPv6 Addressing</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276622034"/>
                  </a:ext>
                </a:extLst>
              </a:tr>
              <a:tr h="292629">
                <a:tc>
                  <a:txBody>
                    <a:bodyPr/>
                    <a:lstStyle/>
                    <a:p>
                      <a:pPr algn="ctr"/>
                      <a:r>
                        <a:rPr lang="en-US" sz="1100" dirty="0"/>
                        <a:t>6.1.1.11</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Network Addressing</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435557263"/>
                  </a:ext>
                </a:extLst>
              </a:tr>
              <a:tr h="292629">
                <a:tc>
                  <a:txBody>
                    <a:bodyPr/>
                    <a:lstStyle/>
                    <a:p>
                      <a:pPr algn="ctr"/>
                      <a:r>
                        <a:rPr lang="en-US" sz="1100" dirty="0"/>
                        <a:t>6.1.2.1</a:t>
                      </a:r>
                    </a:p>
                  </a:txBody>
                  <a:tcPr marL="68580" marR="68580" marT="34290" marB="34290" anchor="ctr"/>
                </a:tc>
                <a:tc>
                  <a:txBody>
                    <a:bodyPr/>
                    <a:lstStyle/>
                    <a:p>
                      <a:r>
                        <a:rPr lang="en-US" sz="1100" dirty="0"/>
                        <a:t>Packet Tracer</a:t>
                      </a:r>
                    </a:p>
                  </a:txBody>
                  <a:tcPr marL="68580" marR="68580" marT="34290" marB="34290" anchor="ctr"/>
                </a:tc>
                <a:tc>
                  <a:txBody>
                    <a:bodyPr/>
                    <a:lstStyle/>
                    <a:p>
                      <a:r>
                        <a:rPr lang="en-US" sz="1100" dirty="0"/>
                        <a:t>Add Computers to an Existing Network</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453984857"/>
                  </a:ext>
                </a:extLst>
              </a:tr>
              <a:tr h="292629">
                <a:tc>
                  <a:txBody>
                    <a:bodyPr/>
                    <a:lstStyle/>
                    <a:p>
                      <a:pPr algn="ctr"/>
                      <a:r>
                        <a:rPr lang="en-US" sz="1100" dirty="0"/>
                        <a:t>6.1.2.7</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Lab</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Configure a NIC to Use DHCP in Windows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6.1.3.1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Explanation</a:t>
                      </a:r>
                      <a:endParaRPr lang="en-US" sz="1100"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Configure a Wired and Wireless Network</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6.1.3.9</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Packet Tracer</a:t>
                      </a:r>
                      <a:endParaRPr lang="en-US" sz="1100" dirty="0"/>
                    </a:p>
                  </a:txBody>
                  <a:tcPr marL="68580" marR="68580" marT="34290" marB="34290" anchor="ctr"/>
                </a:tc>
                <a:tc>
                  <a:txBody>
                    <a:bodyPr/>
                    <a:lstStyle/>
                    <a:p>
                      <a:r>
                        <a:rPr lang="en-US" sz="1100" dirty="0"/>
                        <a:t>Connect to a Wireless Network</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6.1.3.10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Lab</a:t>
                      </a:r>
                      <a:endParaRPr lang="en-US" sz="1100" dirty="0"/>
                    </a:p>
                  </a:txBody>
                  <a:tcPr marL="68580" marR="68580" marT="34290" marB="34290" anchor="ctr"/>
                </a:tc>
                <a:tc>
                  <a:txBody>
                    <a:bodyPr/>
                    <a:lstStyle/>
                    <a:p>
                      <a:r>
                        <a:rPr lang="en-US" sz="1100" dirty="0"/>
                        <a:t>Configure a Wireless Network</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a:t>6.1.4.1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Explanation</a:t>
                      </a:r>
                      <a:endParaRPr lang="en-US" sz="1100" dirty="0"/>
                    </a:p>
                  </a:txBody>
                  <a:tcPr marL="68580" marR="68580" marT="34290" marB="34290" anchor="ctr"/>
                </a:tc>
                <a:tc>
                  <a:txBody>
                    <a:bodyPr/>
                    <a:lstStyle/>
                    <a:p>
                      <a:r>
                        <a:rPr lang="en-US" sz="1100" dirty="0"/>
                        <a:t>Firewall Settings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Firewall Settings</a:t>
            </a:r>
            <a:br>
              <a:rPr lang="en-US" altLang="en-US" sz="1600" dirty="0"/>
            </a:br>
            <a:r>
              <a:rPr lang="en-US" altLang="en-US" dirty="0"/>
              <a:t>Lab – Configure Firewall Settings</a:t>
            </a:r>
          </a:p>
        </p:txBody>
      </p:sp>
      <p:sp>
        <p:nvSpPr>
          <p:cNvPr id="3" name="TextBox 2">
            <a:extLst>
              <a:ext uri="{FF2B5EF4-FFF2-40B4-BE49-F238E27FC236}">
                <a16:creationId xmlns:a16="http://schemas.microsoft.com/office/drawing/2014/main" id="{3E06AD9E-0D3E-424D-B619-3D1D130FD65A}"/>
              </a:ext>
            </a:extLst>
          </p:cNvPr>
          <p:cNvSpPr txBox="1"/>
          <p:nvPr/>
        </p:nvSpPr>
        <p:spPr>
          <a:xfrm>
            <a:off x="1173065" y="1892898"/>
            <a:ext cx="6488723" cy="1200329"/>
          </a:xfrm>
          <a:prstGeom prst="rect">
            <a:avLst/>
          </a:prstGeom>
          <a:noFill/>
        </p:spPr>
        <p:txBody>
          <a:bodyPr wrap="square" rtlCol="0">
            <a:spAutoFit/>
          </a:bodyPr>
          <a:lstStyle/>
          <a:p>
            <a:r>
              <a:rPr lang="en-US" dirty="0"/>
              <a:t>In this lab, you will configure firewall settings to use MAC address filtering, a DMZ, and single port forwarding on a wireless router to manage the connections and traffic through the wireless router.</a:t>
            </a:r>
          </a:p>
        </p:txBody>
      </p:sp>
    </p:spTree>
    <p:custDataLst>
      <p:tags r:id="rId1"/>
    </p:custDataLst>
    <p:extLst>
      <p:ext uri="{BB962C8B-B14F-4D97-AF65-F5344CB8AC3E}">
        <p14:creationId xmlns:p14="http://schemas.microsoft.com/office/powerpoint/2010/main" val="357159631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IoT Device Configuration</a:t>
            </a:r>
            <a:br>
              <a:rPr lang="en-US" altLang="en-US" sz="1600" dirty="0"/>
            </a:br>
            <a:r>
              <a:rPr lang="en-US" altLang="en-US" dirty="0"/>
              <a:t>Internet of Things</a:t>
            </a:r>
          </a:p>
        </p:txBody>
      </p:sp>
      <p:sp>
        <p:nvSpPr>
          <p:cNvPr id="4" name="Content Placeholder 2"/>
          <p:cNvSpPr>
            <a:spLocks noGrp="1"/>
          </p:cNvSpPr>
          <p:nvPr>
            <p:ph idx="1"/>
          </p:nvPr>
        </p:nvSpPr>
        <p:spPr>
          <a:xfrm>
            <a:off x="232297" y="1180687"/>
            <a:ext cx="3329050" cy="1634703"/>
          </a:xfrm>
        </p:spPr>
        <p:txBody>
          <a:bodyPr/>
          <a:lstStyle/>
          <a:p>
            <a:r>
              <a:rPr lang="en-US" altLang="en-US" dirty="0"/>
              <a:t>Internet of Things (IoT) may connect to a pre-existing network or a network of its own.</a:t>
            </a:r>
          </a:p>
          <a:p>
            <a:r>
              <a:rPr lang="en-US" altLang="en-US" dirty="0"/>
              <a:t>A smart home contains IoT devices.</a:t>
            </a:r>
          </a:p>
        </p:txBody>
      </p:sp>
      <p:pic>
        <p:nvPicPr>
          <p:cNvPr id="2" name="Picture 1" descr="&quot;Internet of Things&quot;&#10;The image is of a person's hand holding a smart phone. On the screen is a smart home app."/>
          <p:cNvPicPr>
            <a:picLocks noChangeAspect="1"/>
          </p:cNvPicPr>
          <p:nvPr/>
        </p:nvPicPr>
        <p:blipFill>
          <a:blip r:embed="rId4"/>
          <a:stretch>
            <a:fillRect/>
          </a:stretch>
        </p:blipFill>
        <p:spPr>
          <a:xfrm>
            <a:off x="5207417" y="757738"/>
            <a:ext cx="1857375" cy="3114675"/>
          </a:xfrm>
          <a:prstGeom prst="rect">
            <a:avLst/>
          </a:prstGeom>
        </p:spPr>
      </p:pic>
    </p:spTree>
    <p:custDataLst>
      <p:tags r:id="rId1"/>
    </p:custDataLst>
    <p:extLst>
      <p:ext uri="{BB962C8B-B14F-4D97-AF65-F5344CB8AC3E}">
        <p14:creationId xmlns:p14="http://schemas.microsoft.com/office/powerpoint/2010/main" val="308813781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IoT Device Configuration</a:t>
            </a:r>
            <a:br>
              <a:rPr lang="en-US" altLang="en-US" sz="1600" dirty="0"/>
            </a:br>
            <a:r>
              <a:rPr lang="en-US" altLang="en-US" dirty="0"/>
              <a:t>IoT Devices in Packet Tracer</a:t>
            </a:r>
          </a:p>
        </p:txBody>
      </p:sp>
      <p:pic>
        <p:nvPicPr>
          <p:cNvPr id="5" name="Picture 4" descr="&quot;IoT Devices in Packet Tracer&quot;&#10;The image is a screen from Packet Tracer that shows the icons for all of the IoT devices in Packet Tracer."/>
          <p:cNvPicPr>
            <a:picLocks noChangeAspect="1"/>
          </p:cNvPicPr>
          <p:nvPr/>
        </p:nvPicPr>
        <p:blipFill>
          <a:blip r:embed="rId4"/>
          <a:stretch>
            <a:fillRect/>
          </a:stretch>
        </p:blipFill>
        <p:spPr>
          <a:xfrm>
            <a:off x="2001779" y="1026695"/>
            <a:ext cx="4454165" cy="3427496"/>
          </a:xfrm>
          <a:prstGeom prst="rect">
            <a:avLst/>
          </a:prstGeom>
        </p:spPr>
      </p:pic>
    </p:spTree>
    <p:custDataLst>
      <p:tags r:id="rId1"/>
    </p:custDataLst>
    <p:extLst>
      <p:ext uri="{BB962C8B-B14F-4D97-AF65-F5344CB8AC3E}">
        <p14:creationId xmlns:p14="http://schemas.microsoft.com/office/powerpoint/2010/main" val="174207160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Firewall Settings</a:t>
            </a:r>
            <a:br>
              <a:rPr lang="en-US" altLang="en-US" sz="1600" dirty="0"/>
            </a:br>
            <a:r>
              <a:rPr lang="en-US" altLang="en-US" dirty="0"/>
              <a:t>Packet Tracer – Configure Firewall Settings</a:t>
            </a:r>
          </a:p>
        </p:txBody>
      </p:sp>
      <p:sp>
        <p:nvSpPr>
          <p:cNvPr id="3" name="TextBox 2">
            <a:extLst>
              <a:ext uri="{FF2B5EF4-FFF2-40B4-BE49-F238E27FC236}">
                <a16:creationId xmlns:a16="http://schemas.microsoft.com/office/drawing/2014/main" id="{0BADCDC3-4E20-446A-AB8C-AE777EB92F91}"/>
              </a:ext>
            </a:extLst>
          </p:cNvPr>
          <p:cNvSpPr txBox="1"/>
          <p:nvPr/>
        </p:nvSpPr>
        <p:spPr>
          <a:xfrm>
            <a:off x="1173065" y="1450446"/>
            <a:ext cx="6547716" cy="1477328"/>
          </a:xfrm>
          <a:prstGeom prst="rect">
            <a:avLst/>
          </a:prstGeom>
          <a:noFill/>
        </p:spPr>
        <p:txBody>
          <a:bodyPr wrap="square" rtlCol="0">
            <a:spAutoFit/>
          </a:bodyPr>
          <a:lstStyle/>
          <a:p>
            <a:r>
              <a:rPr lang="en-US" dirty="0"/>
              <a:t>In this activity, you have just installed various IoT devices around the house and wish to configure them as a home security system. You will configure the home gateway to use a motion sensor, test and reset security features, and set the air conditioning.</a:t>
            </a:r>
          </a:p>
        </p:txBody>
      </p:sp>
    </p:spTree>
    <p:custDataLst>
      <p:tags r:id="rId1"/>
    </p:custDataLst>
    <p:extLst>
      <p:ext uri="{BB962C8B-B14F-4D97-AF65-F5344CB8AC3E}">
        <p14:creationId xmlns:p14="http://schemas.microsoft.com/office/powerpoint/2010/main" val="24004463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solidFill>
                  <a:schemeClr val="accent5">
                    <a:lumMod val="40000"/>
                    <a:lumOff val="60000"/>
                  </a:schemeClr>
                </a:solidFill>
              </a:rPr>
              <a:t>6.2 Network Troubleshooting Process</a:t>
            </a:r>
          </a:p>
        </p:txBody>
      </p:sp>
    </p:spTree>
    <p:custDataLst>
      <p:tags r:id="rId1"/>
    </p:custDataLst>
    <p:extLst>
      <p:ext uri="{BB962C8B-B14F-4D97-AF65-F5344CB8AC3E}">
        <p14:creationId xmlns:p14="http://schemas.microsoft.com/office/powerpoint/2010/main" val="3551905410"/>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Troubleshooting Process</a:t>
            </a:r>
            <a:br>
              <a:rPr lang="en-US" altLang="en-US" dirty="0"/>
            </a:br>
            <a:r>
              <a:rPr lang="en-US" altLang="en-US" dirty="0"/>
              <a:t>The Troubleshooting Process</a:t>
            </a:r>
          </a:p>
        </p:txBody>
      </p:sp>
      <p:pic>
        <p:nvPicPr>
          <p:cNvPr id="5" name="Picture 4" descr="&quot;6 steps of the troubleshooting process&quot;&#10;This figure shows the six steps of The Troubleshooting Process. Step 1 - Identify the problem. Step 2 - Establish a theory of probable cause. Step 3 - Test the theory to determine the cause. Step 4 - Establish a plan of action to resolve the problem and implement the solution. Step 5 - Verify full system functionality and if applicable, implement preventive measures. Step 6 - Document findings, actions, and outcomes."/>
          <p:cNvPicPr>
            <a:picLocks noChangeAspect="1"/>
          </p:cNvPicPr>
          <p:nvPr/>
        </p:nvPicPr>
        <p:blipFill>
          <a:blip r:embed="rId4"/>
          <a:stretch>
            <a:fillRect/>
          </a:stretch>
        </p:blipFill>
        <p:spPr>
          <a:xfrm>
            <a:off x="2124075" y="1119187"/>
            <a:ext cx="4895850" cy="2905125"/>
          </a:xfrm>
          <a:prstGeom prst="rect">
            <a:avLst/>
          </a:prstGeom>
        </p:spPr>
      </p:pic>
    </p:spTree>
    <p:custDataLst>
      <p:tags r:id="rId1"/>
    </p:custDataLst>
    <p:extLst>
      <p:ext uri="{BB962C8B-B14F-4D97-AF65-F5344CB8AC3E}">
        <p14:creationId xmlns:p14="http://schemas.microsoft.com/office/powerpoint/2010/main" val="33200321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Troubleshooting Process</a:t>
            </a:r>
            <a:br>
              <a:rPr lang="en-US" altLang="en-US" dirty="0"/>
            </a:br>
            <a:r>
              <a:rPr lang="en-US" altLang="en-US" dirty="0"/>
              <a:t>The Six Steps to Troubleshoot a Network – Step 1</a:t>
            </a:r>
          </a:p>
        </p:txBody>
      </p:sp>
      <p:pic>
        <p:nvPicPr>
          <p:cNvPr id="2" name="Picture 1" descr="&quot;Step 1: Identify the Problem&quot;&#10;This figure shows Step 1. Identify the problem. Open-ended questions: What problems are you experiencing with your device? What software has been installed on your device recently? What were you doing when the problem was identified? What error message have you received? What type of network connection is the device using? Closed-ended questions: Has anyone else used your device recently? Can you see any shared files or printers? Have you changed your password recently? Can you access the internet? Are you currently logged into the network? Is anyone else having this problem?"/>
          <p:cNvPicPr>
            <a:picLocks noChangeAspect="1"/>
          </p:cNvPicPr>
          <p:nvPr/>
        </p:nvPicPr>
        <p:blipFill>
          <a:blip r:embed="rId4"/>
          <a:stretch>
            <a:fillRect/>
          </a:stretch>
        </p:blipFill>
        <p:spPr>
          <a:xfrm>
            <a:off x="1557337" y="878555"/>
            <a:ext cx="5724525" cy="3819525"/>
          </a:xfrm>
          <a:prstGeom prst="rect">
            <a:avLst/>
          </a:prstGeom>
        </p:spPr>
      </p:pic>
    </p:spTree>
    <p:custDataLst>
      <p:tags r:id="rId1"/>
    </p:custDataLst>
    <p:extLst>
      <p:ext uri="{BB962C8B-B14F-4D97-AF65-F5344CB8AC3E}">
        <p14:creationId xmlns:p14="http://schemas.microsoft.com/office/powerpoint/2010/main" val="185024834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Troubleshooting Process</a:t>
            </a:r>
            <a:br>
              <a:rPr lang="en-US" altLang="en-US" dirty="0"/>
            </a:br>
            <a:r>
              <a:rPr lang="en-US" altLang="en-US" dirty="0"/>
              <a:t>The Six Steps to Troubleshoot a Network – Step 2</a:t>
            </a:r>
          </a:p>
        </p:txBody>
      </p:sp>
      <p:pic>
        <p:nvPicPr>
          <p:cNvPr id="3" name="Picture 2" descr="Step 2: Establish a Theory of Probable Cause&quot;&#10;This figure shows Step 2. Establish a theory of probable cause. Common causes of network problems: Loose cable connections, Improperly installed NICISP is down, Low wireless signal strength, Invalid IP address, DNS Server issue, DHCP server issue."/>
          <p:cNvPicPr>
            <a:picLocks noChangeAspect="1"/>
          </p:cNvPicPr>
          <p:nvPr/>
        </p:nvPicPr>
        <p:blipFill>
          <a:blip r:embed="rId4"/>
          <a:stretch>
            <a:fillRect/>
          </a:stretch>
        </p:blipFill>
        <p:spPr>
          <a:xfrm>
            <a:off x="1685925" y="1538287"/>
            <a:ext cx="5772150" cy="2066925"/>
          </a:xfrm>
          <a:prstGeom prst="rect">
            <a:avLst/>
          </a:prstGeom>
        </p:spPr>
      </p:pic>
    </p:spTree>
    <p:custDataLst>
      <p:tags r:id="rId1"/>
    </p:custDataLst>
    <p:extLst>
      <p:ext uri="{BB962C8B-B14F-4D97-AF65-F5344CB8AC3E}">
        <p14:creationId xmlns:p14="http://schemas.microsoft.com/office/powerpoint/2010/main" val="358274706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Troubleshooting Process</a:t>
            </a:r>
            <a:br>
              <a:rPr lang="en-US" altLang="en-US" dirty="0"/>
            </a:br>
            <a:r>
              <a:rPr lang="en-US" altLang="en-US" dirty="0"/>
              <a:t>The Six Steps to Troubleshoot a Network – Step 3</a:t>
            </a:r>
          </a:p>
        </p:txBody>
      </p:sp>
      <p:pic>
        <p:nvPicPr>
          <p:cNvPr id="2" name="Picture 1" descr="&quot;Step 3: Test the Theory to Determine the Cause&quot;&#10;This figure shows Step 3. Test the theory to determine the cause. Common steps to determine cause: Check that all cables are connected to the proper locations. Unseat and then reconnect cables and connectors. Reboot the computer or network device.Login as a different user. Repair or re-enable the network connection. Contact the network administrator. Ping the device’s default gateway. Access a remote web page such as http://www.cisco.com."/>
          <p:cNvPicPr>
            <a:picLocks noChangeAspect="1"/>
          </p:cNvPicPr>
          <p:nvPr/>
        </p:nvPicPr>
        <p:blipFill>
          <a:blip r:embed="rId4"/>
          <a:stretch>
            <a:fillRect/>
          </a:stretch>
        </p:blipFill>
        <p:spPr>
          <a:xfrm>
            <a:off x="1690687" y="1238250"/>
            <a:ext cx="5762625" cy="2667000"/>
          </a:xfrm>
          <a:prstGeom prst="rect">
            <a:avLst/>
          </a:prstGeom>
        </p:spPr>
      </p:pic>
    </p:spTree>
    <p:custDataLst>
      <p:tags r:id="rId1"/>
    </p:custDataLst>
    <p:extLst>
      <p:ext uri="{BB962C8B-B14F-4D97-AF65-F5344CB8AC3E}">
        <p14:creationId xmlns:p14="http://schemas.microsoft.com/office/powerpoint/2010/main" val="143728684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Troubleshooting Process</a:t>
            </a:r>
            <a:br>
              <a:rPr lang="en-US" altLang="en-US" dirty="0"/>
            </a:br>
            <a:r>
              <a:rPr lang="en-US" altLang="en-US" dirty="0"/>
              <a:t>The Six Steps to Troubleshoot a Network – Step 4</a:t>
            </a:r>
          </a:p>
        </p:txBody>
      </p:sp>
      <p:pic>
        <p:nvPicPr>
          <p:cNvPr id="3" name="Picture 2" descr="&quot;Step 4: Establish a Plan of Action to Resolve the Problem and Implement the Solution&quot;&#10;This figure shows Step 4. Establish a plan of action to resolve the problem and implement the solution: If no solution is achieved in the previous step, further research is needed to implement the solution. Helpdesk repair logs. Other technicians.Manufacturer FAQ websites. Technical websites. News groups. Computer manuals. Device manuals. Online forums. Internet search."/>
          <p:cNvPicPr>
            <a:picLocks noChangeAspect="1"/>
          </p:cNvPicPr>
          <p:nvPr/>
        </p:nvPicPr>
        <p:blipFill>
          <a:blip r:embed="rId4"/>
          <a:stretch>
            <a:fillRect/>
          </a:stretch>
        </p:blipFill>
        <p:spPr>
          <a:xfrm>
            <a:off x="1695450" y="1176337"/>
            <a:ext cx="5753100" cy="2790825"/>
          </a:xfrm>
          <a:prstGeom prst="rect">
            <a:avLst/>
          </a:prstGeom>
        </p:spPr>
      </p:pic>
    </p:spTree>
    <p:custDataLst>
      <p:tags r:id="rId1"/>
    </p:custDataLst>
    <p:extLst>
      <p:ext uri="{BB962C8B-B14F-4D97-AF65-F5344CB8AC3E}">
        <p14:creationId xmlns:p14="http://schemas.microsoft.com/office/powerpoint/2010/main" val="302723204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6: Activities (Cont.)</a:t>
            </a:r>
          </a:p>
        </p:txBody>
      </p:sp>
      <p:sp>
        <p:nvSpPr>
          <p:cNvPr id="6147" name="Rectangle 34"/>
          <p:cNvSpPr>
            <a:spLocks noGrp="1" noChangeArrowheads="1"/>
          </p:cNvSpPr>
          <p:nvPr>
            <p:ph idx="1"/>
          </p:nvPr>
        </p:nvSpPr>
        <p:spPr>
          <a:xfrm>
            <a:off x="144065" y="798944"/>
            <a:ext cx="8853286" cy="37969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79387859"/>
              </p:ext>
            </p:extLst>
          </p:nvPr>
        </p:nvGraphicFramePr>
        <p:xfrm>
          <a:off x="438437" y="1178641"/>
          <a:ext cx="8229418" cy="174949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6.1.4.7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Packet Tracer</a:t>
                      </a:r>
                      <a:endParaRPr lang="en-US" sz="1100" dirty="0"/>
                    </a:p>
                  </a:txBody>
                  <a:tcPr marL="68580" marR="68580" marT="34290" marB="34290" anchor="ctr"/>
                </a:tc>
                <a:tc>
                  <a:txBody>
                    <a:bodyPr/>
                    <a:lstStyle/>
                    <a:p>
                      <a:r>
                        <a:rPr lang="en-US" sz="1100" dirty="0"/>
                        <a:t>Configure Firewall Settings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6.1.4.8</a:t>
                      </a:r>
                    </a:p>
                  </a:txBody>
                  <a:tcPr marL="68580" marR="68580" marT="34290" marB="34290" anchor="ctr"/>
                </a:tc>
                <a:tc>
                  <a:txBody>
                    <a:bodyPr/>
                    <a:lstStyle/>
                    <a:p>
                      <a:r>
                        <a:rPr lang="en-US" sz="1100" dirty="0"/>
                        <a:t>Lab</a:t>
                      </a:r>
                    </a:p>
                  </a:txBody>
                  <a:tcPr marL="68580" marR="68580" marT="34290" marB="34290" anchor="ctr"/>
                </a:tc>
                <a:tc>
                  <a:txBody>
                    <a:bodyPr/>
                    <a:lstStyle/>
                    <a:p>
                      <a:r>
                        <a:rPr lang="en-US" sz="1100" dirty="0"/>
                        <a:t>Configure Firewall Settings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a:t>6.1.5.3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Configure IoT Devices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6.2.1.8</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Network Troubleshooting Process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276622034"/>
                  </a:ext>
                </a:extLst>
              </a:tr>
              <a:tr h="292629">
                <a:tc>
                  <a:txBody>
                    <a:bodyPr/>
                    <a:lstStyle/>
                    <a:p>
                      <a:pPr algn="ctr"/>
                      <a:r>
                        <a:rPr lang="en-US" sz="1100" dirty="0"/>
                        <a:t>6.2.2.5</a:t>
                      </a:r>
                    </a:p>
                  </a:txBody>
                  <a:tcPr marL="68580" marR="68580" marT="34290" marB="34290" anchor="ctr"/>
                </a:tc>
                <a:tc>
                  <a:txBody>
                    <a:bodyPr/>
                    <a:lstStyle/>
                    <a:p>
                      <a:r>
                        <a:rPr lang="en-US" sz="1100" dirty="0"/>
                        <a:t>Lab</a:t>
                      </a:r>
                    </a:p>
                  </a:txBody>
                  <a:tcPr marL="68580" marR="68580" marT="34290" marB="34290" anchor="ctr"/>
                </a:tc>
                <a:tc>
                  <a:txBody>
                    <a:bodyPr/>
                    <a:lstStyle/>
                    <a:p>
                      <a:r>
                        <a:rPr lang="en-US" sz="1100" dirty="0"/>
                        <a:t>Troubleshoot Network Problems</a:t>
                      </a:r>
                    </a:p>
                  </a:txBody>
                  <a:tcPr marL="68580" marR="68580" marT="34290" marB="34290" anchor="ctr"/>
                </a:tc>
                <a:tc>
                  <a:txBody>
                    <a:bodyPr/>
                    <a:lstStyle/>
                    <a:p>
                      <a:endParaRPr lang="en-US" sz="1100" dirty="0">
                        <a:solidFill>
                          <a:schemeClr val="tx1"/>
                        </a:solidFill>
                      </a:endParaRPr>
                    </a:p>
                  </a:txBody>
                  <a:tcPr marL="68580" marR="68580" marT="34290" marB="34290" anchor="ctr"/>
                </a:tc>
                <a:extLst>
                  <a:ext uri="{0D108BD9-81ED-4DB2-BD59-A6C34878D82A}">
                    <a16:rowId xmlns:a16="http://schemas.microsoft.com/office/drawing/2014/main" val="4167456252"/>
                  </a:ext>
                </a:extLst>
              </a:tr>
            </a:tbl>
          </a:graphicData>
        </a:graphic>
      </p:graphicFrame>
    </p:spTree>
    <p:custDataLst>
      <p:tags r:id="rId1"/>
    </p:custDataLst>
    <p:extLst>
      <p:ext uri="{BB962C8B-B14F-4D97-AF65-F5344CB8AC3E}">
        <p14:creationId xmlns:p14="http://schemas.microsoft.com/office/powerpoint/2010/main" val="365861008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Troubleshooting Process</a:t>
            </a:r>
            <a:br>
              <a:rPr lang="en-US" altLang="en-US" dirty="0"/>
            </a:br>
            <a:r>
              <a:rPr lang="en-US" altLang="en-US" dirty="0"/>
              <a:t>The Six Steps to Troubleshoot a Network – Step 5</a:t>
            </a:r>
          </a:p>
        </p:txBody>
      </p:sp>
      <p:pic>
        <p:nvPicPr>
          <p:cNvPr id="2" name="Picture 1" descr="&quot;Step 5: Verify Full System Functionality and if applicable, Implement Preventive Measures.&quot;&#10;This figure shows Step 5. Verify full system functionality and if applicable, implement preventive measures. Verify full system functionality and if applicable, implement preventive measures: Use ipconfig /all command to display IP address information for all network adapters. Use ping to check network connectivity. It will send a packet to the specified address and displays response information. Verify the device can access authorized resources like company email servers and the internet. Research additional commands or ask a supervisor for help with other testing utilities."/>
          <p:cNvPicPr>
            <a:picLocks noChangeAspect="1"/>
          </p:cNvPicPr>
          <p:nvPr/>
        </p:nvPicPr>
        <p:blipFill>
          <a:blip r:embed="rId4"/>
          <a:stretch>
            <a:fillRect/>
          </a:stretch>
        </p:blipFill>
        <p:spPr>
          <a:xfrm>
            <a:off x="1700212" y="1304925"/>
            <a:ext cx="5743575" cy="2533650"/>
          </a:xfrm>
          <a:prstGeom prst="rect">
            <a:avLst/>
          </a:prstGeom>
        </p:spPr>
      </p:pic>
    </p:spTree>
    <p:custDataLst>
      <p:tags r:id="rId1"/>
    </p:custDataLst>
    <p:extLst>
      <p:ext uri="{BB962C8B-B14F-4D97-AF65-F5344CB8AC3E}">
        <p14:creationId xmlns:p14="http://schemas.microsoft.com/office/powerpoint/2010/main" val="126097352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Troubleshooting Process</a:t>
            </a:r>
            <a:br>
              <a:rPr lang="en-US" altLang="en-US" dirty="0"/>
            </a:br>
            <a:r>
              <a:rPr lang="en-US" altLang="en-US" dirty="0"/>
              <a:t>The Six Steps to Troubleshoot a Network – Step 6</a:t>
            </a:r>
          </a:p>
        </p:txBody>
      </p:sp>
      <p:pic>
        <p:nvPicPr>
          <p:cNvPr id="3" name="Picture 2" descr="Step 6: Document Findings, Actions, and Outcomes&quot;&#10;This figure shows Step 6. Document findings, actions, and outcomes. Document findings, actions, and outcomes: Discuss the solution implemented with the customer. Have the customer verify problem has been solved. Provide the customer with all paperwork. Document the steps taken to solve the problem in the work order and technician's journal. Document any components used in the repair. Document the time spent to solve the problem."/>
          <p:cNvPicPr>
            <a:picLocks noChangeAspect="1"/>
          </p:cNvPicPr>
          <p:nvPr/>
        </p:nvPicPr>
        <p:blipFill>
          <a:blip r:embed="rId4"/>
          <a:stretch>
            <a:fillRect/>
          </a:stretch>
        </p:blipFill>
        <p:spPr>
          <a:xfrm>
            <a:off x="1700212" y="1395412"/>
            <a:ext cx="5743575" cy="2352675"/>
          </a:xfrm>
          <a:prstGeom prst="rect">
            <a:avLst/>
          </a:prstGeom>
        </p:spPr>
      </p:pic>
    </p:spTree>
    <p:custDataLst>
      <p:tags r:id="rId1"/>
    </p:custDataLst>
    <p:extLst>
      <p:ext uri="{BB962C8B-B14F-4D97-AF65-F5344CB8AC3E}">
        <p14:creationId xmlns:p14="http://schemas.microsoft.com/office/powerpoint/2010/main" val="69363550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Problems and Solutions</a:t>
            </a:r>
            <a:br>
              <a:rPr lang="en-US" altLang="en-US" dirty="0"/>
            </a:br>
            <a:r>
              <a:rPr lang="en-US" altLang="en-US" dirty="0"/>
              <a:t>Common Problems and Solutions for Networking</a:t>
            </a:r>
          </a:p>
        </p:txBody>
      </p:sp>
      <p:pic>
        <p:nvPicPr>
          <p:cNvPr id="3" name="Picture 2" descr="&quot;Common Problems and Solutions for Networking&quot;&#10;This image shows a page for common problems and solutions for networking. There are several problem types to select and each displays a table with probable causes and possible solutions. There is a link to a PDF that contains all of the information on this page.&#10;">
            <a:extLst>
              <a:ext uri="{FF2B5EF4-FFF2-40B4-BE49-F238E27FC236}">
                <a16:creationId xmlns:a16="http://schemas.microsoft.com/office/drawing/2014/main" id="{2D916770-855F-4442-84A0-F84C4885C010}"/>
              </a:ext>
            </a:extLst>
          </p:cNvPr>
          <p:cNvPicPr>
            <a:picLocks noChangeAspect="1"/>
          </p:cNvPicPr>
          <p:nvPr/>
        </p:nvPicPr>
        <p:blipFill>
          <a:blip r:embed="rId4"/>
          <a:stretch>
            <a:fillRect/>
          </a:stretch>
        </p:blipFill>
        <p:spPr>
          <a:xfrm>
            <a:off x="241314" y="1214877"/>
            <a:ext cx="8661372" cy="2713746"/>
          </a:xfrm>
          <a:prstGeom prst="rect">
            <a:avLst/>
          </a:prstGeom>
        </p:spPr>
      </p:pic>
    </p:spTree>
    <p:custDataLst>
      <p:tags r:id="rId1"/>
    </p:custDataLst>
    <p:extLst>
      <p:ext uri="{BB962C8B-B14F-4D97-AF65-F5344CB8AC3E}">
        <p14:creationId xmlns:p14="http://schemas.microsoft.com/office/powerpoint/2010/main" val="2327766867"/>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Problems and Solutions</a:t>
            </a:r>
            <a:br>
              <a:rPr lang="en-US" altLang="en-US" dirty="0"/>
            </a:br>
            <a:r>
              <a:rPr lang="en-US" altLang="en-US" dirty="0"/>
              <a:t>Advanced Problems and Solutions for Network Connections</a:t>
            </a:r>
          </a:p>
        </p:txBody>
      </p:sp>
      <p:pic>
        <p:nvPicPr>
          <p:cNvPr id="2" name="Picture 1" descr="&quot;Advanced Problems and Solutions for Network Connections&quot;&#10;This image shows a page for advanced problems and solutions for network connections. There are several problem types to select and each displays a table with probable causes and possible solutions. There is a link to a PDF that contains all of the information on this page.&#10;">
            <a:extLst>
              <a:ext uri="{FF2B5EF4-FFF2-40B4-BE49-F238E27FC236}">
                <a16:creationId xmlns:a16="http://schemas.microsoft.com/office/drawing/2014/main" id="{8A3CFE22-0E01-42D6-92C4-78A738976586}"/>
              </a:ext>
            </a:extLst>
          </p:cNvPr>
          <p:cNvPicPr>
            <a:picLocks noChangeAspect="1"/>
          </p:cNvPicPr>
          <p:nvPr/>
        </p:nvPicPr>
        <p:blipFill>
          <a:blip r:embed="rId4"/>
          <a:stretch>
            <a:fillRect/>
          </a:stretch>
        </p:blipFill>
        <p:spPr>
          <a:xfrm>
            <a:off x="589936" y="858509"/>
            <a:ext cx="8074742" cy="3643481"/>
          </a:xfrm>
          <a:prstGeom prst="rect">
            <a:avLst/>
          </a:prstGeom>
        </p:spPr>
      </p:pic>
    </p:spTree>
    <p:custDataLst>
      <p:tags r:id="rId1"/>
    </p:custDataLst>
    <p:extLst>
      <p:ext uri="{BB962C8B-B14F-4D97-AF65-F5344CB8AC3E}">
        <p14:creationId xmlns:p14="http://schemas.microsoft.com/office/powerpoint/2010/main" val="1234952791"/>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Problems and Solutions</a:t>
            </a:r>
            <a:br>
              <a:rPr lang="en-US" altLang="en-US" dirty="0"/>
            </a:br>
            <a:r>
              <a:rPr lang="en-US" altLang="en-US" dirty="0"/>
              <a:t>Advanced Problems and Solutions for FTP and Secure Internet Connections</a:t>
            </a:r>
          </a:p>
        </p:txBody>
      </p:sp>
      <p:pic>
        <p:nvPicPr>
          <p:cNvPr id="4" name="Picture 3" descr="&quot;Advanced Problems and Solutions for FTP and Secure Internet Connections&quot;&#10;This image shows a page for advanced problems and solutions for FTP and secure internet connections. There are several problem types to select and each displays a table with probable causes and possible solutions. There is a link to a PDF that contains all of the information on this page.&#10;">
            <a:extLst>
              <a:ext uri="{FF2B5EF4-FFF2-40B4-BE49-F238E27FC236}">
                <a16:creationId xmlns:a16="http://schemas.microsoft.com/office/drawing/2014/main" id="{50C692C3-2DB9-4B72-A9E6-449DACC609F4}"/>
              </a:ext>
            </a:extLst>
          </p:cNvPr>
          <p:cNvPicPr>
            <a:picLocks noChangeAspect="1"/>
          </p:cNvPicPr>
          <p:nvPr/>
        </p:nvPicPr>
        <p:blipFill>
          <a:blip r:embed="rId4"/>
          <a:stretch>
            <a:fillRect/>
          </a:stretch>
        </p:blipFill>
        <p:spPr>
          <a:xfrm>
            <a:off x="523089" y="1010264"/>
            <a:ext cx="8097822" cy="3247564"/>
          </a:xfrm>
          <a:prstGeom prst="rect">
            <a:avLst/>
          </a:prstGeom>
        </p:spPr>
      </p:pic>
    </p:spTree>
    <p:custDataLst>
      <p:tags r:id="rId1"/>
    </p:custDataLst>
    <p:extLst>
      <p:ext uri="{BB962C8B-B14F-4D97-AF65-F5344CB8AC3E}">
        <p14:creationId xmlns:p14="http://schemas.microsoft.com/office/powerpoint/2010/main" val="2399412131"/>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Problems and Solutions</a:t>
            </a:r>
            <a:br>
              <a:rPr lang="en-US" altLang="en-US" dirty="0"/>
            </a:br>
            <a:r>
              <a:rPr lang="en-US" altLang="en-US" dirty="0"/>
              <a:t>Advanced Problems and Solutions Using Network Tools</a:t>
            </a:r>
          </a:p>
        </p:txBody>
      </p:sp>
      <p:pic>
        <p:nvPicPr>
          <p:cNvPr id="2" name="Picture 1" descr="&quot;Advanced Problems and Solutions Using Network Tools&quot;&#10;This image shows a page for advanced problems and solutions using network tools. There are several problem types to select and each displays a table with probable causes and possible solutions. There is a link to a PDF that contains all of the information on this page.&#10;">
            <a:extLst>
              <a:ext uri="{FF2B5EF4-FFF2-40B4-BE49-F238E27FC236}">
                <a16:creationId xmlns:a16="http://schemas.microsoft.com/office/drawing/2014/main" id="{07FF8678-638F-4789-A2FA-F0BC5B12A95A}"/>
              </a:ext>
            </a:extLst>
          </p:cNvPr>
          <p:cNvPicPr>
            <a:picLocks noChangeAspect="1"/>
          </p:cNvPicPr>
          <p:nvPr/>
        </p:nvPicPr>
        <p:blipFill>
          <a:blip r:embed="rId4"/>
          <a:stretch>
            <a:fillRect/>
          </a:stretch>
        </p:blipFill>
        <p:spPr>
          <a:xfrm>
            <a:off x="457961" y="936523"/>
            <a:ext cx="8228077" cy="3580538"/>
          </a:xfrm>
          <a:prstGeom prst="rect">
            <a:avLst/>
          </a:prstGeom>
        </p:spPr>
      </p:pic>
    </p:spTree>
    <p:custDataLst>
      <p:tags r:id="rId1"/>
    </p:custDataLst>
    <p:extLst>
      <p:ext uri="{BB962C8B-B14F-4D97-AF65-F5344CB8AC3E}">
        <p14:creationId xmlns:p14="http://schemas.microsoft.com/office/powerpoint/2010/main" val="289066930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Problems and Solutions</a:t>
            </a:r>
            <a:br>
              <a:rPr lang="en-US" altLang="en-US" dirty="0"/>
            </a:br>
            <a:r>
              <a:rPr lang="en-US" altLang="en-US" dirty="0"/>
              <a:t>Lab – Troubleshoot Network Problems</a:t>
            </a:r>
          </a:p>
        </p:txBody>
      </p:sp>
      <p:sp>
        <p:nvSpPr>
          <p:cNvPr id="3" name="TextBox 2">
            <a:extLst>
              <a:ext uri="{FF2B5EF4-FFF2-40B4-BE49-F238E27FC236}">
                <a16:creationId xmlns:a16="http://schemas.microsoft.com/office/drawing/2014/main" id="{2094AF89-4A4A-4595-B557-66C2E4A799E9}"/>
              </a:ext>
            </a:extLst>
          </p:cNvPr>
          <p:cNvSpPr txBox="1"/>
          <p:nvPr/>
        </p:nvSpPr>
        <p:spPr>
          <a:xfrm>
            <a:off x="1438536" y="1760163"/>
            <a:ext cx="5928284" cy="646331"/>
          </a:xfrm>
          <a:prstGeom prst="rect">
            <a:avLst/>
          </a:prstGeom>
          <a:noFill/>
        </p:spPr>
        <p:txBody>
          <a:bodyPr wrap="square" rtlCol="0">
            <a:spAutoFit/>
          </a:bodyPr>
          <a:lstStyle/>
          <a:p>
            <a:r>
              <a:rPr lang="en-US" dirty="0"/>
              <a:t>In this lab, you will diagnose the causes of network problems and solve them.</a:t>
            </a:r>
          </a:p>
        </p:txBody>
      </p:sp>
    </p:spTree>
    <p:custDataLst>
      <p:tags r:id="rId1"/>
    </p:custDataLst>
    <p:extLst>
      <p:ext uri="{BB962C8B-B14F-4D97-AF65-F5344CB8AC3E}">
        <p14:creationId xmlns:p14="http://schemas.microsoft.com/office/powerpoint/2010/main" val="2344567077"/>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solidFill>
                  <a:schemeClr val="accent5">
                    <a:lumMod val="40000"/>
                    <a:lumOff val="60000"/>
                  </a:schemeClr>
                </a:solidFill>
              </a:rPr>
              <a:t>6.3 Chapter Summary</a:t>
            </a:r>
          </a:p>
        </p:txBody>
      </p:sp>
    </p:spTree>
    <p:custDataLst>
      <p:tags r:id="rId1"/>
    </p:custDataLst>
    <p:extLst>
      <p:ext uri="{BB962C8B-B14F-4D97-AF65-F5344CB8AC3E}">
        <p14:creationId xmlns:p14="http://schemas.microsoft.com/office/powerpoint/2010/main" val="268863884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6: Applied Networking Summary</a:t>
            </a:r>
          </a:p>
        </p:txBody>
      </p:sp>
      <p:sp>
        <p:nvSpPr>
          <p:cNvPr id="4099" name="Rectangle 34"/>
          <p:cNvSpPr>
            <a:spLocks noGrp="1" noChangeArrowheads="1"/>
          </p:cNvSpPr>
          <p:nvPr>
            <p:ph idx="1"/>
          </p:nvPr>
        </p:nvSpPr>
        <p:spPr/>
        <p:txBody>
          <a:bodyPr/>
          <a:lstStyle/>
          <a:p>
            <a:pPr marL="0" indent="0">
              <a:buNone/>
            </a:pPr>
            <a:r>
              <a:rPr lang="en-CA" sz="1600" dirty="0"/>
              <a:t>6.1 Device to Network Connection</a:t>
            </a:r>
          </a:p>
          <a:p>
            <a:pPr marL="280194" indent="-214313">
              <a:buFont typeface="Arial" panose="020B0604020202020204" pitchFamily="34" charset="0"/>
              <a:buChar char="•"/>
            </a:pPr>
            <a:r>
              <a:rPr lang="en-US" dirty="0"/>
              <a:t>Configure devices for wired and wireless networks.</a:t>
            </a:r>
            <a:endParaRPr lang="en-US" sz="1700" dirty="0"/>
          </a:p>
          <a:p>
            <a:pPr marL="469106" lvl="1" indent="-214313">
              <a:buFont typeface="Arial" panose="020B0604020202020204" pitchFamily="34" charset="0"/>
              <a:buChar char="•"/>
            </a:pPr>
            <a:r>
              <a:rPr lang="en-US" dirty="0"/>
              <a:t>Explain MAC and IP addressing for computer networks.</a:t>
            </a:r>
          </a:p>
          <a:p>
            <a:pPr marL="469106" lvl="1" indent="-214313">
              <a:buFont typeface="Arial" panose="020B0604020202020204" pitchFamily="34" charset="0"/>
              <a:buChar char="•"/>
            </a:pPr>
            <a:r>
              <a:rPr lang="en-US" dirty="0"/>
              <a:t>Configure a NIC for wired and wireless networks.</a:t>
            </a:r>
          </a:p>
          <a:p>
            <a:pPr marL="469106" lvl="1" indent="-214313">
              <a:buFont typeface="Arial" panose="020B0604020202020204" pitchFamily="34" charset="0"/>
              <a:buChar char="•"/>
            </a:pPr>
            <a:r>
              <a:rPr lang="en-US" dirty="0"/>
              <a:t>Configure wireless networking in a small LAN.</a:t>
            </a:r>
          </a:p>
          <a:p>
            <a:pPr marL="469106" lvl="1" indent="-214313">
              <a:buFont typeface="Arial" panose="020B0604020202020204" pitchFamily="34" charset="0"/>
              <a:buChar char="•"/>
            </a:pPr>
            <a:r>
              <a:rPr lang="en-US" dirty="0"/>
              <a:t>Configure firewall settings.</a:t>
            </a:r>
          </a:p>
          <a:p>
            <a:pPr marL="469106" lvl="1" indent="-214313">
              <a:buFont typeface="Arial" panose="020B0604020202020204" pitchFamily="34" charset="0"/>
              <a:buChar char="•"/>
            </a:pPr>
            <a:r>
              <a:rPr lang="en-US" dirty="0"/>
              <a:t>Configure IoT devices.</a:t>
            </a:r>
          </a:p>
          <a:p>
            <a:pPr marL="1191" indent="0">
              <a:buNone/>
            </a:pPr>
            <a:r>
              <a:rPr lang="en-CA" sz="1600" dirty="0"/>
              <a:t>6.2 Network Troubleshooting</a:t>
            </a:r>
          </a:p>
          <a:p>
            <a:pPr marL="280194" indent="-214313">
              <a:buFont typeface="Arial" panose="020B0604020202020204" pitchFamily="34" charset="0"/>
              <a:buChar char="•"/>
            </a:pPr>
            <a:r>
              <a:rPr lang="en-US" sz="1600" dirty="0"/>
              <a:t>Troubleshoot problems and solutions related to networks.</a:t>
            </a:r>
            <a:endParaRPr lang="en-US" sz="1800" dirty="0"/>
          </a:p>
          <a:p>
            <a:pPr marL="469106" lvl="1" indent="-214313">
              <a:buFont typeface="Arial" panose="020B0604020202020204" pitchFamily="34" charset="0"/>
              <a:buChar char="•"/>
            </a:pPr>
            <a:r>
              <a:rPr lang="en-US" dirty="0"/>
              <a:t>Explain the six steps of the troubleshooting process for networks.</a:t>
            </a:r>
          </a:p>
          <a:p>
            <a:pPr marL="469106" lvl="1" indent="-214313">
              <a:buFont typeface="Arial" panose="020B0604020202020204" pitchFamily="34" charset="0"/>
              <a:buChar char="•"/>
            </a:pPr>
            <a:r>
              <a:rPr lang="en-US" dirty="0"/>
              <a:t>Troubleshoot common and advanced problems related to networks.</a:t>
            </a:r>
          </a:p>
        </p:txBody>
      </p:sp>
    </p:spTree>
    <p:custDataLst>
      <p:tags r:id="rId1"/>
    </p:custDataLst>
    <p:extLst>
      <p:ext uri="{BB962C8B-B14F-4D97-AF65-F5344CB8AC3E}">
        <p14:creationId xmlns:p14="http://schemas.microsoft.com/office/powerpoint/2010/main" val="276479164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6.3</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082429934"/>
              </p:ext>
            </p:extLst>
          </p:nvPr>
        </p:nvGraphicFramePr>
        <p:xfrm>
          <a:off x="144463" y="798513"/>
          <a:ext cx="5902324" cy="26822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MAC address</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IPv4 address</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IPv6 address</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Static</a:t>
                      </a:r>
                      <a:r>
                        <a:rPr lang="en-US" sz="1400" b="0" kern="1200" baseline="0" dirty="0">
                          <a:solidFill>
                            <a:schemeClr val="tx1"/>
                          </a:solidFill>
                          <a:latin typeface="+mn-lt"/>
                          <a:ea typeface="+mn-ea"/>
                          <a:cs typeface="+mn-cs"/>
                        </a:rPr>
                        <a:t> address</a:t>
                      </a:r>
                    </a:p>
                    <a:p>
                      <a:pPr marL="173038" indent="-173038">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Dynamic address</a:t>
                      </a:r>
                    </a:p>
                    <a:p>
                      <a:pPr marL="173038" indent="-173038">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Link-local address</a:t>
                      </a:r>
                    </a:p>
                    <a:p>
                      <a:pPr marL="173038" indent="-173038">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ICMP</a:t>
                      </a:r>
                    </a:p>
                    <a:p>
                      <a:pPr marL="173038" indent="-173038">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DHCP</a:t>
                      </a:r>
                    </a:p>
                    <a:p>
                      <a:pPr marL="173038" indent="-173038">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Nat for IPv4</a:t>
                      </a:r>
                    </a:p>
                    <a:p>
                      <a:pPr marL="173038" indent="-173038">
                        <a:spcBef>
                          <a:spcPts val="200"/>
                        </a:spcBef>
                        <a:spcAft>
                          <a:spcPts val="200"/>
                        </a:spcAft>
                        <a:buFont typeface="Arial" panose="020B0604020202020204" pitchFamily="34" charset="0"/>
                        <a:buChar char="•"/>
                      </a:pPr>
                      <a:r>
                        <a:rPr lang="en-US" sz="1400" b="0" kern="1200" baseline="0" dirty="0" err="1">
                          <a:solidFill>
                            <a:schemeClr val="tx1"/>
                          </a:solidFill>
                          <a:latin typeface="+mn-lt"/>
                          <a:ea typeface="+mn-ea"/>
                          <a:cs typeface="+mn-cs"/>
                        </a:rPr>
                        <a:t>QoS</a:t>
                      </a:r>
                      <a:endParaRPr lang="en-US" sz="1400" b="0"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Firewall</a:t>
                      </a:r>
                    </a:p>
                    <a:p>
                      <a:pPr marL="173038" indent="-173038">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UPnP</a:t>
                      </a:r>
                    </a:p>
                    <a:p>
                      <a:pPr marL="173038" indent="-173038">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DMZ</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Port forwarding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Port triggering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MAC address filtering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Whitelist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Blacklist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IoT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99445301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Chapter 6: Assessment</a:t>
            </a:r>
          </a:p>
        </p:txBody>
      </p:sp>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6, “Assessment” after completing Chapter 6.</a:t>
            </a:r>
          </a:p>
          <a:p>
            <a:pPr eaLnBrk="1" hangingPunct="1">
              <a:spcBef>
                <a:spcPct val="30000"/>
              </a:spcBef>
            </a:pPr>
            <a:r>
              <a:rPr lang="en-US" dirty="0"/>
              <a:t>Quizzes, labs, and other activities can be used to informally assess student progress.</a:t>
            </a:r>
          </a:p>
        </p:txBody>
      </p:sp>
    </p:spTree>
    <p:custDataLst>
      <p:tags r:id="rId1"/>
    </p:custDataLst>
    <p:extLst>
      <p:ext uri="{BB962C8B-B14F-4D97-AF65-F5344CB8AC3E}">
        <p14:creationId xmlns:p14="http://schemas.microsoft.com/office/powerpoint/2010/main" val="1296080354"/>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6: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6, the instructor should:</a:t>
            </a:r>
          </a:p>
          <a:p>
            <a:pPr eaLnBrk="1" hangingPunct="1">
              <a:lnSpc>
                <a:spcPct val="85000"/>
              </a:lnSpc>
              <a:spcBef>
                <a:spcPct val="30000"/>
              </a:spcBef>
            </a:pPr>
            <a:r>
              <a:rPr lang="en-US" dirty="0"/>
              <a:t>Complete Chapter 6, “Assessment.”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a:t>Configure devices for wired and wireless networks.</a:t>
            </a:r>
          </a:p>
          <a:p>
            <a:pPr marL="557213" lvl="1" indent="-214313">
              <a:buFont typeface="Arial" panose="020B0604020202020204" pitchFamily="34" charset="0"/>
              <a:buChar char="•"/>
            </a:pPr>
            <a:r>
              <a:rPr lang="en-US" sz="1200" dirty="0"/>
              <a:t>Troubleshoot problems and solutions related to networks.</a:t>
            </a: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37934136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4"/>
            <a:ext cx="9144000" cy="527950"/>
          </a:xfrm>
        </p:spPr>
        <p:txBody>
          <a:bodyPr/>
          <a:lstStyle/>
          <a:p>
            <a:r>
              <a:rPr lang="en-US" dirty="0"/>
              <a:t>Chapter 6: Best Practices (Cont.)</a:t>
            </a:r>
          </a:p>
        </p:txBody>
      </p:sp>
      <p:sp>
        <p:nvSpPr>
          <p:cNvPr id="11266" name="Rectangle 34"/>
          <p:cNvSpPr>
            <a:spLocks noGrp="1" noChangeArrowheads="1"/>
          </p:cNvSpPr>
          <p:nvPr>
            <p:ph idx="1"/>
          </p:nvPr>
        </p:nvSpPr>
        <p:spPr>
          <a:xfrm>
            <a:off x="194222" y="643786"/>
            <a:ext cx="8853286" cy="4155319"/>
          </a:xfrm>
        </p:spPr>
        <p:txBody>
          <a:bodyPr/>
          <a:lstStyle/>
          <a:p>
            <a:r>
              <a:rPr lang="en-US" dirty="0"/>
              <a:t>This chapter may need to be covered over several class periods.</a:t>
            </a:r>
          </a:p>
          <a:p>
            <a:r>
              <a:rPr lang="en-US" dirty="0"/>
              <a:t>If there is time, show the videos on addressing or assign as outside class work. </a:t>
            </a:r>
          </a:p>
          <a:p>
            <a:r>
              <a:rPr lang="en-US" dirty="0"/>
              <a:t>For the MAC address, have students bring up a command prompt, type </a:t>
            </a:r>
            <a:r>
              <a:rPr lang="en-US" b="1" dirty="0"/>
              <a:t>ipconfig /all</a:t>
            </a:r>
            <a:r>
              <a:rPr lang="en-US" dirty="0"/>
              <a:t>, and call on a couple of people to shout out their MAC address. Write on the board to show the common characters and the uniqueness of the last ones. Usually the first part of the MAC address will be the same. Then do the same for the IPv4 address and the IPv6 address.</a:t>
            </a:r>
          </a:p>
          <a:p>
            <a:r>
              <a:rPr lang="en-US" dirty="0"/>
              <a:t>To further reinforce the concepts of static and dynamic IP addressing, have all students count off starting with the number 1 so each student has a unique number. Then have each one of them bring up the </a:t>
            </a:r>
            <a:r>
              <a:rPr lang="en-US" i="1" dirty="0"/>
              <a:t>Network and Sharing Center </a:t>
            </a:r>
            <a:r>
              <a:rPr lang="en-US" dirty="0"/>
              <a:t>Control Panel &gt; </a:t>
            </a:r>
            <a:r>
              <a:rPr lang="en-US" i="1" dirty="0"/>
              <a:t>Change adapter settings </a:t>
            </a:r>
            <a:r>
              <a:rPr lang="en-US" dirty="0"/>
              <a:t>&gt; right-click on the </a:t>
            </a:r>
            <a:r>
              <a:rPr lang="en-US" i="1" dirty="0"/>
              <a:t>Ethernet </a:t>
            </a:r>
            <a:r>
              <a:rPr lang="en-US" dirty="0"/>
              <a:t>option &gt; </a:t>
            </a:r>
            <a:r>
              <a:rPr lang="en-US" i="1" dirty="0"/>
              <a:t>Properties </a:t>
            </a:r>
            <a:r>
              <a:rPr lang="en-US" dirty="0"/>
              <a:t>&gt; double-click on the </a:t>
            </a:r>
            <a:r>
              <a:rPr lang="en-US" i="1" dirty="0"/>
              <a:t>Internet Protocol Version 4 (TCP/IPv4) </a:t>
            </a:r>
            <a:r>
              <a:rPr lang="en-US" dirty="0"/>
              <a:t>option. Most likely the </a:t>
            </a:r>
            <a:r>
              <a:rPr lang="en-US" i="1" dirty="0"/>
              <a:t>Obtain an IP address automatically </a:t>
            </a:r>
            <a:r>
              <a:rPr lang="en-US" dirty="0"/>
              <a:t>option will be enabled. Have the students select the </a:t>
            </a:r>
            <a:r>
              <a:rPr lang="en-US" i="1" dirty="0"/>
              <a:t>Use the following IP address </a:t>
            </a:r>
            <a:r>
              <a:rPr lang="en-US" dirty="0"/>
              <a:t>option. In the </a:t>
            </a:r>
            <a:r>
              <a:rPr lang="en-US" i="1" dirty="0"/>
              <a:t>IP address </a:t>
            </a:r>
            <a:r>
              <a:rPr lang="en-US" dirty="0"/>
              <a:t>section. Have each student type in 192.168.10.</a:t>
            </a:r>
            <a:r>
              <a:rPr lang="en-US" i="1" dirty="0"/>
              <a:t>whatever number they counted with at the beginning</a:t>
            </a:r>
            <a:r>
              <a:rPr lang="en-US" dirty="0"/>
              <a:t>. Leave the default subnet mask of 255.255.255.0. Click </a:t>
            </a:r>
            <a:r>
              <a:rPr lang="en-US" i="1" dirty="0"/>
              <a:t>OK</a:t>
            </a:r>
            <a:r>
              <a:rPr lang="en-US" dirty="0"/>
              <a:t> two times. Then each student brings up a command prompt and pings another student’s IP address.   Have them return the settings to the DHCP option (</a:t>
            </a:r>
            <a:r>
              <a:rPr lang="en-US" i="1" dirty="0"/>
              <a:t>Obtain an IP address automatically</a:t>
            </a:r>
            <a:r>
              <a:rPr lang="en-US" dirty="0"/>
              <a:t>) or whatever was set.</a:t>
            </a:r>
          </a:p>
        </p:txBody>
      </p:sp>
    </p:spTree>
    <p:custDataLst>
      <p:tags r:id="rId1"/>
    </p:custDataLst>
    <p:extLst>
      <p:ext uri="{BB962C8B-B14F-4D97-AF65-F5344CB8AC3E}">
        <p14:creationId xmlns:p14="http://schemas.microsoft.com/office/powerpoint/2010/main" val="392907173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7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64F994B0480E4EA0F01584F11416CF" ma:contentTypeVersion="8" ma:contentTypeDescription="Create a new document." ma:contentTypeScope="" ma:versionID="7381cd08ee6c2ffe89befd66b64a3999">
  <xsd:schema xmlns:xsd="http://www.w3.org/2001/XMLSchema" xmlns:xs="http://www.w3.org/2001/XMLSchema" xmlns:p="http://schemas.microsoft.com/office/2006/metadata/properties" xmlns:ns2="dab91150-83e4-4955-ae6a-5f526aa3d51c" targetNamespace="http://schemas.microsoft.com/office/2006/metadata/properties" ma:root="true" ma:fieldsID="6aba0d6423cb1d83b7617ebe8190a0f5" ns2:_="">
    <xsd:import namespace="dab91150-83e4-4955-ae6a-5f526aa3d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b91150-83e4-4955-ae6a-5f526aa3d5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F96C13-28BF-4C79-A7E1-33D8C8EA7722}"/>
</file>

<file path=customXml/itemProps2.xml><?xml version="1.0" encoding="utf-8"?>
<ds:datastoreItem xmlns:ds="http://schemas.openxmlformats.org/officeDocument/2006/customXml" ds:itemID="{B2E809E3-3D95-428D-BD82-5200ABA35C8C}"/>
</file>

<file path=customXml/itemProps3.xml><?xml version="1.0" encoding="utf-8"?>
<ds:datastoreItem xmlns:ds="http://schemas.openxmlformats.org/officeDocument/2006/customXml" ds:itemID="{C2CDDCBB-EDEC-43D0-AF61-2219E3494381}"/>
</file>

<file path=docProps/app.xml><?xml version="1.0" encoding="utf-8"?>
<Properties xmlns="http://schemas.openxmlformats.org/officeDocument/2006/extended-properties" xmlns:vt="http://schemas.openxmlformats.org/officeDocument/2006/docPropsVTypes">
  <Template>Default Theme</Template>
  <TotalTime>8781</TotalTime>
  <Words>3634</Words>
  <Application>Microsoft Office PowerPoint</Application>
  <PresentationFormat>On-screen Show (16:9)</PresentationFormat>
  <Paragraphs>579</Paragraphs>
  <Slides>70</Slides>
  <Notes>69</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ＭＳ Ｐゴシック</vt:lpstr>
      <vt:lpstr>Arial</vt:lpstr>
      <vt:lpstr>Calibri</vt:lpstr>
      <vt:lpstr>CiscoSans</vt:lpstr>
      <vt:lpstr>CiscoSans ExtraLight</vt:lpstr>
      <vt:lpstr>CiscoSans Thin</vt:lpstr>
      <vt:lpstr>Courier New</vt:lpstr>
      <vt:lpstr>Wingdings</vt:lpstr>
      <vt:lpstr>Default Theme</vt:lpstr>
      <vt:lpstr>Chapter 6: Applied Networking</vt:lpstr>
      <vt:lpstr>Instructor Materials – Chapter 6 Planning Guide</vt:lpstr>
      <vt:lpstr>Chapter 6: Applied Networking </vt:lpstr>
      <vt:lpstr>Check Your Understanding and What Do You Already Know? </vt:lpstr>
      <vt:lpstr>Chapter 6: Activities</vt:lpstr>
      <vt:lpstr>Chapter 6: Activities (Cont.)</vt:lpstr>
      <vt:lpstr>Chapter 6: Assessment</vt:lpstr>
      <vt:lpstr>Chapter 6: Best Practices</vt:lpstr>
      <vt:lpstr>Chapter 6: Best Practices (Cont.)</vt:lpstr>
      <vt:lpstr>Chapter 6: Best Practices (Cont.)</vt:lpstr>
      <vt:lpstr>Chapter 6: Additional Help</vt:lpstr>
      <vt:lpstr>Chapter 6: Applied Networking</vt:lpstr>
      <vt:lpstr>Chapter 6 - Sections &amp; Objectives</vt:lpstr>
      <vt:lpstr>6.1 Device to Network Connection</vt:lpstr>
      <vt:lpstr>Network Addressing Video Explanation – MAC Addressing</vt:lpstr>
      <vt:lpstr>Network Addressing Video Explanation – IPv4 Addressing</vt:lpstr>
      <vt:lpstr>Network Addressing Video Explanation – IPv6 Addressing</vt:lpstr>
      <vt:lpstr>Network Addressing Two Network Addresses</vt:lpstr>
      <vt:lpstr>Network Addressing Two Network Addresses (Cont.)</vt:lpstr>
      <vt:lpstr>Network Addressing Displaying the Addresses</vt:lpstr>
      <vt:lpstr>Network Addressing IPv4 Address Format</vt:lpstr>
      <vt:lpstr>Network Addressing IPv6 Address Format</vt:lpstr>
      <vt:lpstr>Network Addressing Static Addressing</vt:lpstr>
      <vt:lpstr>Network Addressing Dynamic Addressing</vt:lpstr>
      <vt:lpstr>Network Addressing Link-local IPv4 and IPv6 Addresses</vt:lpstr>
      <vt:lpstr>Configure a NIC Packet Tracer – Add Computers to an Existing Network</vt:lpstr>
      <vt:lpstr>Configure a NIC Network Design</vt:lpstr>
      <vt:lpstr>Configure a NIC Selecting a NIC</vt:lpstr>
      <vt:lpstr>Configure a NIC Installing and Updating a NIC</vt:lpstr>
      <vt:lpstr>Configure a NIC Configure a NIC</vt:lpstr>
      <vt:lpstr>Configure a NIC ICMP</vt:lpstr>
      <vt:lpstr>Configure a NIC Lab – configure a NIC to Use DHCP in Windows</vt:lpstr>
      <vt:lpstr>Configure a Wired and Wireless Network Video Explanation – Configure a Wired and Wireless Network </vt:lpstr>
      <vt:lpstr>Configure a Wired and Wireless Network Connecting Wired Devices to the Internet</vt:lpstr>
      <vt:lpstr>Configure a Wired and Wireless Network Logging into the Router</vt:lpstr>
      <vt:lpstr>Configure a Wired and Wireless Network Basic Network Setup</vt:lpstr>
      <vt:lpstr>Configure a Wired and Wireless Network Basic Wireless Settings</vt:lpstr>
      <vt:lpstr>Configure a Wired and Wireless Network Configure a Wireless Mesh Network </vt:lpstr>
      <vt:lpstr>Configure a Wired and Wireless Network NAT for IPv4</vt:lpstr>
      <vt:lpstr>Configure a Wired and Wireless Network Quality of Service</vt:lpstr>
      <vt:lpstr>Configure a Wired and Wireless Network Packet Tracer – Connect to a Wireless Network</vt:lpstr>
      <vt:lpstr>Configure a Wired and Wireless Network Lab – Configure a Wireless Network</vt:lpstr>
      <vt:lpstr>Firewall Settings Video Explanation – Firewall Settings</vt:lpstr>
      <vt:lpstr>Firewall Settings UPnP</vt:lpstr>
      <vt:lpstr>Firewall Settings DMZ</vt:lpstr>
      <vt:lpstr>Firewall Settings Port Forwarding</vt:lpstr>
      <vt:lpstr>Firewall Settings MAC Address Filtering</vt:lpstr>
      <vt:lpstr>Firewall Settings Whitelisting and Blacklisting</vt:lpstr>
      <vt:lpstr>Firewall Settings Packet Tracer – Configure Firewall Settings</vt:lpstr>
      <vt:lpstr>Firewall Settings Lab – Configure Firewall Settings</vt:lpstr>
      <vt:lpstr>IoT Device Configuration Internet of Things</vt:lpstr>
      <vt:lpstr>IoT Device Configuration IoT Devices in Packet Tracer</vt:lpstr>
      <vt:lpstr>Firewall Settings Packet Tracer – Configure Firewall Settings</vt:lpstr>
      <vt:lpstr>6.2 Network Troubleshooting Process</vt:lpstr>
      <vt:lpstr>Network Troubleshooting Process The Troubleshooting Process</vt:lpstr>
      <vt:lpstr>Network Troubleshooting Process The Six Steps to Troubleshoot a Network – Step 1</vt:lpstr>
      <vt:lpstr>Network Troubleshooting Process The Six Steps to Troubleshoot a Network – Step 2</vt:lpstr>
      <vt:lpstr>Network Troubleshooting Process The Six Steps to Troubleshoot a Network – Step 3</vt:lpstr>
      <vt:lpstr>Network Troubleshooting Process The Six Steps to Troubleshoot a Network – Step 4</vt:lpstr>
      <vt:lpstr>Network Troubleshooting Process The Six Steps to Troubleshoot a Network – Step 5</vt:lpstr>
      <vt:lpstr>Network Troubleshooting Process The Six Steps to Troubleshoot a Network – Step 6</vt:lpstr>
      <vt:lpstr>Network Problems and Solutions Common Problems and Solutions for Networking</vt:lpstr>
      <vt:lpstr>Network Problems and Solutions Advanced Problems and Solutions for Network Connections</vt:lpstr>
      <vt:lpstr>Network Problems and Solutions Advanced Problems and Solutions for FTP and Secure Internet Connections</vt:lpstr>
      <vt:lpstr>Network Problems and Solutions Advanced Problems and Solutions Using Network Tools</vt:lpstr>
      <vt:lpstr>Network Problems and Solutions Lab – Troubleshoot Network Problems</vt:lpstr>
      <vt:lpstr>6.3 Chapter Summary</vt:lpstr>
      <vt:lpstr>Chapter 6: Applied Networking Summary</vt:lpstr>
      <vt:lpstr>Section 6.3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jagibbon</cp:lastModifiedBy>
  <cp:revision>528</cp:revision>
  <dcterms:created xsi:type="dcterms:W3CDTF">2016-08-22T22:27:36Z</dcterms:created>
  <dcterms:modified xsi:type="dcterms:W3CDTF">2019-07-20T20:35:55Z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B1E9E28F-ABA8-4C51-9AFD-F2A049513732</vt:lpwstr>
  </property>
  <property fmtid="{D5CDD505-2E9C-101B-9397-08002B2CF9AE}" pid="9" name="ArticulatePath">
    <vt:lpwstr>ITEv7_Chp6_cs_jg</vt:lpwstr>
  </property>
  <property fmtid="{D5CDD505-2E9C-101B-9397-08002B2CF9AE}" pid="10" name="ContentTypeId">
    <vt:lpwstr>0x0101002D64F994B0480E4EA0F01584F11416CF</vt:lpwstr>
  </property>
</Properties>
</file>